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82" r:id="rId1"/>
  </p:sldMasterIdLst>
  <p:notesMasterIdLst>
    <p:notesMasterId r:id="rId13"/>
  </p:notesMasterIdLst>
  <p:handoutMasterIdLst>
    <p:handoutMasterId r:id="rId14"/>
  </p:handoutMasterIdLst>
  <p:sldIdLst>
    <p:sldId id="330" r:id="rId2"/>
    <p:sldId id="331" r:id="rId3"/>
    <p:sldId id="332" r:id="rId4"/>
    <p:sldId id="333" r:id="rId5"/>
    <p:sldId id="334" r:id="rId6"/>
    <p:sldId id="354" r:id="rId7"/>
    <p:sldId id="355" r:id="rId8"/>
    <p:sldId id="356" r:id="rId9"/>
    <p:sldId id="357" r:id="rId10"/>
    <p:sldId id="358" r:id="rId11"/>
    <p:sldId id="360" r:id="rId12"/>
  </p:sldIdLst>
  <p:sldSz cx="12192000" cy="6858000"/>
  <p:notesSz cx="7010400" cy="92964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5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975C"/>
    <a:srgbClr val="A42145"/>
    <a:srgbClr val="245C4F"/>
    <a:srgbClr val="F7F2EA"/>
    <a:srgbClr val="DDC7A8"/>
    <a:srgbClr val="FFFFFF"/>
    <a:srgbClr val="EEE3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09" autoAdjust="0"/>
    <p:restoredTop sz="94660"/>
  </p:normalViewPr>
  <p:slideViewPr>
    <p:cSldViewPr>
      <p:cViewPr varScale="1">
        <p:scale>
          <a:sx n="92" d="100"/>
          <a:sy n="92" d="100"/>
        </p:scale>
        <p:origin x="75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abriel.Perlin\AppData\Local\Temp\Indicador%20cumplimiento%20de%20compromisos%201805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7096588608002181E-2"/>
          <c:y val="1.6043720431932695E-2"/>
          <c:w val="0.95837089327630298"/>
          <c:h val="0.71380790361669688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009DD9"/>
            </a:solidFill>
            <a:ln>
              <a:noFill/>
            </a:ln>
            <a:effectLst/>
          </c:spPr>
          <c:invertIfNegative val="0"/>
          <c:cat>
            <c:strRef>
              <c:f>Hoja1!$B$39:$B$70</c:f>
              <c:strCache>
                <c:ptCount val="32"/>
                <c:pt idx="0">
                  <c:v>Colima</c:v>
                </c:pt>
                <c:pt idx="1">
                  <c:v>Nuevo León</c:v>
                </c:pt>
                <c:pt idx="2">
                  <c:v>Yucatán</c:v>
                </c:pt>
                <c:pt idx="3">
                  <c:v>Querétaro</c:v>
                </c:pt>
                <c:pt idx="4">
                  <c:v>Sonora</c:v>
                </c:pt>
                <c:pt idx="5">
                  <c:v>Guanajuato</c:v>
                </c:pt>
                <c:pt idx="6">
                  <c:v>Sinaloa</c:v>
                </c:pt>
                <c:pt idx="7">
                  <c:v>Morelos</c:v>
                </c:pt>
                <c:pt idx="8">
                  <c:v>Chihuahua</c:v>
                </c:pt>
                <c:pt idx="9">
                  <c:v>Jalisco</c:v>
                </c:pt>
                <c:pt idx="10">
                  <c:v>Michoacán</c:v>
                </c:pt>
                <c:pt idx="11">
                  <c:v>Estado de México</c:v>
                </c:pt>
                <c:pt idx="12">
                  <c:v>Baja California Sur</c:v>
                </c:pt>
                <c:pt idx="13">
                  <c:v>Hidalgo</c:v>
                </c:pt>
                <c:pt idx="14">
                  <c:v>Veracruz</c:v>
                </c:pt>
                <c:pt idx="15">
                  <c:v>Puebla</c:v>
                </c:pt>
                <c:pt idx="16">
                  <c:v>Durango</c:v>
                </c:pt>
                <c:pt idx="17">
                  <c:v>Ciudad de México</c:v>
                </c:pt>
                <c:pt idx="18">
                  <c:v>Quintana Roo</c:v>
                </c:pt>
                <c:pt idx="19">
                  <c:v>Tamaulipas</c:v>
                </c:pt>
                <c:pt idx="20">
                  <c:v>Campeche</c:v>
                </c:pt>
                <c:pt idx="21">
                  <c:v>Aguascalientes</c:v>
                </c:pt>
                <c:pt idx="22">
                  <c:v>San Luis Potosí</c:v>
                </c:pt>
                <c:pt idx="23">
                  <c:v>Chiapas</c:v>
                </c:pt>
                <c:pt idx="24">
                  <c:v>Nayarit</c:v>
                </c:pt>
                <c:pt idx="25">
                  <c:v>Tabasco</c:v>
                </c:pt>
                <c:pt idx="26">
                  <c:v>Coahuila</c:v>
                </c:pt>
                <c:pt idx="27">
                  <c:v>Zacatecas</c:v>
                </c:pt>
                <c:pt idx="28">
                  <c:v>Guerrero</c:v>
                </c:pt>
                <c:pt idx="29">
                  <c:v>Tlaxcala</c:v>
                </c:pt>
                <c:pt idx="30">
                  <c:v>Oaxaca</c:v>
                </c:pt>
                <c:pt idx="31">
                  <c:v>Baja California</c:v>
                </c:pt>
              </c:strCache>
            </c:strRef>
          </c:cat>
          <c:val>
            <c:numRef>
              <c:f>Hoja1!$C$39:$C$70</c:f>
              <c:numCache>
                <c:formatCode>General</c:formatCode>
                <c:ptCount val="32"/>
                <c:pt idx="0">
                  <c:v>0.97261147660818714</c:v>
                </c:pt>
                <c:pt idx="1">
                  <c:v>0.95456871345029248</c:v>
                </c:pt>
                <c:pt idx="2">
                  <c:v>0.90150318979266353</c:v>
                </c:pt>
                <c:pt idx="3">
                  <c:v>0.86530319643806464</c:v>
                </c:pt>
                <c:pt idx="4">
                  <c:v>0.89112257442849563</c:v>
                </c:pt>
                <c:pt idx="5">
                  <c:v>0.79112359497227924</c:v>
                </c:pt>
                <c:pt idx="6">
                  <c:v>0.89443779904306209</c:v>
                </c:pt>
                <c:pt idx="7">
                  <c:v>0.90677930622009539</c:v>
                </c:pt>
                <c:pt idx="8">
                  <c:v>0.88069361376927158</c:v>
                </c:pt>
                <c:pt idx="9">
                  <c:v>0.8437836779448622</c:v>
                </c:pt>
                <c:pt idx="10">
                  <c:v>0.88503322700691101</c:v>
                </c:pt>
                <c:pt idx="11">
                  <c:v>0.87867391015417307</c:v>
                </c:pt>
                <c:pt idx="12">
                  <c:v>0.79912762493354594</c:v>
                </c:pt>
                <c:pt idx="13">
                  <c:v>0.83532927963849002</c:v>
                </c:pt>
                <c:pt idx="14">
                  <c:v>0.86966557017543855</c:v>
                </c:pt>
                <c:pt idx="15">
                  <c:v>0.86081358699779731</c:v>
                </c:pt>
                <c:pt idx="16">
                  <c:v>0.92306469298245619</c:v>
                </c:pt>
                <c:pt idx="17">
                  <c:v>0.92115679824561414</c:v>
                </c:pt>
                <c:pt idx="18">
                  <c:v>0.88813330675172786</c:v>
                </c:pt>
                <c:pt idx="19">
                  <c:v>0.55104949874686715</c:v>
                </c:pt>
                <c:pt idx="20">
                  <c:v>0.49005781499202566</c:v>
                </c:pt>
                <c:pt idx="21">
                  <c:v>0.87196115288220555</c:v>
                </c:pt>
                <c:pt idx="22">
                  <c:v>0.9308100744284955</c:v>
                </c:pt>
                <c:pt idx="23">
                  <c:v>0.69338566586921846</c:v>
                </c:pt>
                <c:pt idx="24">
                  <c:v>0.85546966374268996</c:v>
                </c:pt>
                <c:pt idx="25">
                  <c:v>0.90955459197235511</c:v>
                </c:pt>
                <c:pt idx="26">
                  <c:v>0.5217615060378219</c:v>
                </c:pt>
                <c:pt idx="27">
                  <c:v>0.43025717703349292</c:v>
                </c:pt>
                <c:pt idx="28">
                  <c:v>0.79613885566188192</c:v>
                </c:pt>
                <c:pt idx="29">
                  <c:v>0.59321623186754768</c:v>
                </c:pt>
                <c:pt idx="30">
                  <c:v>0.84481941121743742</c:v>
                </c:pt>
                <c:pt idx="31">
                  <c:v>0.28947916666666662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03B-4CAB-B027-9F349214EACF}"/>
            </c:ext>
          </c:extLst>
        </c:ser>
        <c:ser>
          <c:idx val="1"/>
          <c:order val="1"/>
          <c:spPr>
            <a:solidFill>
              <a:srgbClr val="009DD9"/>
            </a:solidFill>
            <a:ln>
              <a:noFill/>
            </a:ln>
            <a:effectLst/>
          </c:spPr>
          <c:invertIfNegative val="0"/>
          <c:cat>
            <c:strRef>
              <c:f>Hoja1!$B$39:$B$70</c:f>
              <c:strCache>
                <c:ptCount val="32"/>
                <c:pt idx="0">
                  <c:v>Colima</c:v>
                </c:pt>
                <c:pt idx="1">
                  <c:v>Nuevo León</c:v>
                </c:pt>
                <c:pt idx="2">
                  <c:v>Yucatán</c:v>
                </c:pt>
                <c:pt idx="3">
                  <c:v>Querétaro</c:v>
                </c:pt>
                <c:pt idx="4">
                  <c:v>Sonora</c:v>
                </c:pt>
                <c:pt idx="5">
                  <c:v>Guanajuato</c:v>
                </c:pt>
                <c:pt idx="6">
                  <c:v>Sinaloa</c:v>
                </c:pt>
                <c:pt idx="7">
                  <c:v>Morelos</c:v>
                </c:pt>
                <c:pt idx="8">
                  <c:v>Chihuahua</c:v>
                </c:pt>
                <c:pt idx="9">
                  <c:v>Jalisco</c:v>
                </c:pt>
                <c:pt idx="10">
                  <c:v>Michoacán</c:v>
                </c:pt>
                <c:pt idx="11">
                  <c:v>Estado de México</c:v>
                </c:pt>
                <c:pt idx="12">
                  <c:v>Baja California Sur</c:v>
                </c:pt>
                <c:pt idx="13">
                  <c:v>Hidalgo</c:v>
                </c:pt>
                <c:pt idx="14">
                  <c:v>Veracruz</c:v>
                </c:pt>
                <c:pt idx="15">
                  <c:v>Puebla</c:v>
                </c:pt>
                <c:pt idx="16">
                  <c:v>Durango</c:v>
                </c:pt>
                <c:pt idx="17">
                  <c:v>Ciudad de México</c:v>
                </c:pt>
                <c:pt idx="18">
                  <c:v>Quintana Roo</c:v>
                </c:pt>
                <c:pt idx="19">
                  <c:v>Tamaulipas</c:v>
                </c:pt>
                <c:pt idx="20">
                  <c:v>Campeche</c:v>
                </c:pt>
                <c:pt idx="21">
                  <c:v>Aguascalientes</c:v>
                </c:pt>
                <c:pt idx="22">
                  <c:v>San Luis Potosí</c:v>
                </c:pt>
                <c:pt idx="23">
                  <c:v>Chiapas</c:v>
                </c:pt>
                <c:pt idx="24">
                  <c:v>Nayarit</c:v>
                </c:pt>
                <c:pt idx="25">
                  <c:v>Tabasco</c:v>
                </c:pt>
                <c:pt idx="26">
                  <c:v>Coahuila</c:v>
                </c:pt>
                <c:pt idx="27">
                  <c:v>Zacatecas</c:v>
                </c:pt>
                <c:pt idx="28">
                  <c:v>Guerrero</c:v>
                </c:pt>
                <c:pt idx="29">
                  <c:v>Tlaxcala</c:v>
                </c:pt>
                <c:pt idx="30">
                  <c:v>Oaxaca</c:v>
                </c:pt>
                <c:pt idx="31">
                  <c:v>Baja California</c:v>
                </c:pt>
              </c:strCache>
            </c:strRef>
          </c:cat>
          <c:val>
            <c:numRef>
              <c:f>Hoja1!$D$39:$D$70</c:f>
              <c:numCache>
                <c:formatCode>General</c:formatCode>
                <c:ptCount val="32"/>
                <c:pt idx="0">
                  <c:v>1.0000000000000004</c:v>
                </c:pt>
                <c:pt idx="1">
                  <c:v>0.97083333333333388</c:v>
                </c:pt>
                <c:pt idx="2">
                  <c:v>0.78229166666666683</c:v>
                </c:pt>
                <c:pt idx="3">
                  <c:v>0.91979166666666723</c:v>
                </c:pt>
                <c:pt idx="4">
                  <c:v>0.90416666666666679</c:v>
                </c:pt>
                <c:pt idx="5">
                  <c:v>0.93750000000000033</c:v>
                </c:pt>
                <c:pt idx="6">
                  <c:v>0.88229166666666703</c:v>
                </c:pt>
                <c:pt idx="7">
                  <c:v>0.77291666666666647</c:v>
                </c:pt>
                <c:pt idx="8">
                  <c:v>0.71562499999999996</c:v>
                </c:pt>
                <c:pt idx="9">
                  <c:v>0.83125000000000038</c:v>
                </c:pt>
                <c:pt idx="10">
                  <c:v>0.96562500000000051</c:v>
                </c:pt>
                <c:pt idx="11">
                  <c:v>0.70937499999999942</c:v>
                </c:pt>
                <c:pt idx="12">
                  <c:v>0.73437499999999956</c:v>
                </c:pt>
                <c:pt idx="13">
                  <c:v>0.61249999999999949</c:v>
                </c:pt>
                <c:pt idx="14">
                  <c:v>0.66666666666666607</c:v>
                </c:pt>
                <c:pt idx="15">
                  <c:v>0.62604166666666639</c:v>
                </c:pt>
                <c:pt idx="16">
                  <c:v>0.78958333333333364</c:v>
                </c:pt>
                <c:pt idx="17">
                  <c:v>0.67812499999999998</c:v>
                </c:pt>
                <c:pt idx="18">
                  <c:v>0.73437500000000022</c:v>
                </c:pt>
                <c:pt idx="19">
                  <c:v>0.86354166666666732</c:v>
                </c:pt>
                <c:pt idx="20">
                  <c:v>0.76458333333333284</c:v>
                </c:pt>
                <c:pt idx="21">
                  <c:v>0.58437499999999964</c:v>
                </c:pt>
                <c:pt idx="22">
                  <c:v>0.42395833333333333</c:v>
                </c:pt>
                <c:pt idx="23">
                  <c:v>0.6458333333333337</c:v>
                </c:pt>
                <c:pt idx="24">
                  <c:v>0.47499999999999998</c:v>
                </c:pt>
                <c:pt idx="25">
                  <c:v>0.54270833333333302</c:v>
                </c:pt>
                <c:pt idx="26">
                  <c:v>0.77708333333333357</c:v>
                </c:pt>
                <c:pt idx="27">
                  <c:v>0.39374999999999993</c:v>
                </c:pt>
                <c:pt idx="28">
                  <c:v>0.46354166666666652</c:v>
                </c:pt>
                <c:pt idx="29">
                  <c:v>0.54479166666666634</c:v>
                </c:pt>
                <c:pt idx="30">
                  <c:v>0.19375000000000001</c:v>
                </c:pt>
                <c:pt idx="31">
                  <c:v>2.8125000000000001E-2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03B-4CAB-B027-9F349214EACF}"/>
            </c:ext>
          </c:extLst>
        </c:ser>
        <c:ser>
          <c:idx val="2"/>
          <c:order val="2"/>
          <c:spPr>
            <a:solidFill>
              <a:srgbClr val="009DD9"/>
            </a:solidFill>
            <a:ln>
              <a:noFill/>
            </a:ln>
            <a:effectLst/>
          </c:spPr>
          <c:invertIfNegative val="0"/>
          <c:cat>
            <c:strRef>
              <c:f>Hoja1!$B$39:$B$70</c:f>
              <c:strCache>
                <c:ptCount val="32"/>
                <c:pt idx="0">
                  <c:v>Colima</c:v>
                </c:pt>
                <c:pt idx="1">
                  <c:v>Nuevo León</c:v>
                </c:pt>
                <c:pt idx="2">
                  <c:v>Yucatán</c:v>
                </c:pt>
                <c:pt idx="3">
                  <c:v>Querétaro</c:v>
                </c:pt>
                <c:pt idx="4">
                  <c:v>Sonora</c:v>
                </c:pt>
                <c:pt idx="5">
                  <c:v>Guanajuato</c:v>
                </c:pt>
                <c:pt idx="6">
                  <c:v>Sinaloa</c:v>
                </c:pt>
                <c:pt idx="7">
                  <c:v>Morelos</c:v>
                </c:pt>
                <c:pt idx="8">
                  <c:v>Chihuahua</c:v>
                </c:pt>
                <c:pt idx="9">
                  <c:v>Jalisco</c:v>
                </c:pt>
                <c:pt idx="10">
                  <c:v>Michoacán</c:v>
                </c:pt>
                <c:pt idx="11">
                  <c:v>Estado de México</c:v>
                </c:pt>
                <c:pt idx="12">
                  <c:v>Baja California Sur</c:v>
                </c:pt>
                <c:pt idx="13">
                  <c:v>Hidalgo</c:v>
                </c:pt>
                <c:pt idx="14">
                  <c:v>Veracruz</c:v>
                </c:pt>
                <c:pt idx="15">
                  <c:v>Puebla</c:v>
                </c:pt>
                <c:pt idx="16">
                  <c:v>Durango</c:v>
                </c:pt>
                <c:pt idx="17">
                  <c:v>Ciudad de México</c:v>
                </c:pt>
                <c:pt idx="18">
                  <c:v>Quintana Roo</c:v>
                </c:pt>
                <c:pt idx="19">
                  <c:v>Tamaulipas</c:v>
                </c:pt>
                <c:pt idx="20">
                  <c:v>Campeche</c:v>
                </c:pt>
                <c:pt idx="21">
                  <c:v>Aguascalientes</c:v>
                </c:pt>
                <c:pt idx="22">
                  <c:v>San Luis Potosí</c:v>
                </c:pt>
                <c:pt idx="23">
                  <c:v>Chiapas</c:v>
                </c:pt>
                <c:pt idx="24">
                  <c:v>Nayarit</c:v>
                </c:pt>
                <c:pt idx="25">
                  <c:v>Tabasco</c:v>
                </c:pt>
                <c:pt idx="26">
                  <c:v>Coahuila</c:v>
                </c:pt>
                <c:pt idx="27">
                  <c:v>Zacatecas</c:v>
                </c:pt>
                <c:pt idx="28">
                  <c:v>Guerrero</c:v>
                </c:pt>
                <c:pt idx="29">
                  <c:v>Tlaxcala</c:v>
                </c:pt>
                <c:pt idx="30">
                  <c:v>Oaxaca</c:v>
                </c:pt>
                <c:pt idx="31">
                  <c:v>Baja California</c:v>
                </c:pt>
              </c:strCache>
            </c:strRef>
          </c:cat>
          <c:val>
            <c:numRef>
              <c:f>Hoja1!$E$39:$E$70</c:f>
              <c:numCache>
                <c:formatCode>General</c:formatCode>
                <c:ptCount val="32"/>
                <c:pt idx="0">
                  <c:v>2.2648749045139431</c:v>
                </c:pt>
                <c:pt idx="1">
                  <c:v>2.2428820001897316</c:v>
                </c:pt>
                <c:pt idx="2">
                  <c:v>2.1242124303367214</c:v>
                </c:pt>
                <c:pt idx="3">
                  <c:v>1.96520729299082</c:v>
                </c:pt>
                <c:pt idx="4">
                  <c:v>1.7903814609902664</c:v>
                </c:pt>
                <c:pt idx="5">
                  <c:v>1.6369106608728656</c:v>
                </c:pt>
                <c:pt idx="6">
                  <c:v>1.4550441264202094</c:v>
                </c:pt>
                <c:pt idx="7">
                  <c:v>1.3661426821660645</c:v>
                </c:pt>
                <c:pt idx="8">
                  <c:v>1.4314960036149422</c:v>
                </c:pt>
                <c:pt idx="9">
                  <c:v>1.2918700136461247</c:v>
                </c:pt>
                <c:pt idx="10">
                  <c:v>0.99234033187532533</c:v>
                </c:pt>
                <c:pt idx="11">
                  <c:v>1.1571701510047374</c:v>
                </c:pt>
                <c:pt idx="12">
                  <c:v>1.1994606954977116</c:v>
                </c:pt>
                <c:pt idx="13">
                  <c:v>1.2534428902685748</c:v>
                </c:pt>
                <c:pt idx="14">
                  <c:v>1.1158630888772458</c:v>
                </c:pt>
                <c:pt idx="15">
                  <c:v>1.1123250981904429</c:v>
                </c:pt>
                <c:pt idx="16">
                  <c:v>0.80756690092766725</c:v>
                </c:pt>
                <c:pt idx="17">
                  <c:v>0.77667376281597544</c:v>
                </c:pt>
                <c:pt idx="18">
                  <c:v>0.75177426469868058</c:v>
                </c:pt>
                <c:pt idx="19">
                  <c:v>0.93002095638960369</c:v>
                </c:pt>
                <c:pt idx="20">
                  <c:v>1.0738912144735364</c:v>
                </c:pt>
                <c:pt idx="21">
                  <c:v>0.79719570810536655</c:v>
                </c:pt>
                <c:pt idx="22">
                  <c:v>0.85033064047389395</c:v>
                </c:pt>
                <c:pt idx="23">
                  <c:v>0.69645722938994092</c:v>
                </c:pt>
                <c:pt idx="24">
                  <c:v>0.69087596297572962</c:v>
                </c:pt>
                <c:pt idx="25">
                  <c:v>0.52346717112790753</c:v>
                </c:pt>
                <c:pt idx="26">
                  <c:v>0.52890390528501507</c:v>
                </c:pt>
                <c:pt idx="27">
                  <c:v>0.98206143551386815</c:v>
                </c:pt>
                <c:pt idx="28">
                  <c:v>0.42509953409826984</c:v>
                </c:pt>
                <c:pt idx="29">
                  <c:v>0.53468387012481533</c:v>
                </c:pt>
                <c:pt idx="30">
                  <c:v>0.33535167705310298</c:v>
                </c:pt>
                <c:pt idx="31">
                  <c:v>0.32461938061938073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03B-4CAB-B027-9F349214EA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105781104"/>
        <c:axId val="-1105784368"/>
      </c:barChart>
      <c:catAx>
        <c:axId val="-1105781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-1105784368"/>
        <c:crossesAt val="0"/>
        <c:auto val="1"/>
        <c:lblAlgn val="ctr"/>
        <c:lblOffset val="100"/>
        <c:noMultiLvlLbl val="0"/>
      </c:catAx>
      <c:valAx>
        <c:axId val="-1105784368"/>
        <c:scaling>
          <c:orientation val="minMax"/>
          <c:max val="5"/>
        </c:scaling>
        <c:delete val="0"/>
        <c:axPos val="l"/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-110578110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4905114291183174E-2"/>
          <c:y val="2.0564406082894515E-2"/>
          <c:w val="0.96846687649340391"/>
          <c:h val="0.6895378410378418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General!$C$2</c:f>
              <c:strCache>
                <c:ptCount val="1"/>
                <c:pt idx="0">
                  <c:v>Politicas
(Máximo 1)</c:v>
                </c:pt>
              </c:strCache>
            </c:strRef>
          </c:tx>
          <c:spPr>
            <a:solidFill>
              <a:srgbClr val="009DD9"/>
            </a:solidFill>
            <a:ln>
              <a:noFill/>
            </a:ln>
          </c:spPr>
          <c:invertIfNegative val="0"/>
          <c:dLbls>
            <c:dLbl>
              <c:idx val="74"/>
              <c:layout>
                <c:manualLayout>
                  <c:x val="7.9950382918255315E-4"/>
                  <c:y val="-5.777614747786655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0.4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6"/>
              <c:layout>
                <c:manualLayout>
                  <c:x val="2.3985114875478939E-3"/>
                  <c:y val="-4.56127480088420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0.4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8"/>
              <c:layout>
                <c:manualLayout>
                  <c:x val="0"/>
                  <c:y val="-4.561274800884192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0.3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0"/>
              <c:layout>
                <c:manualLayout>
                  <c:x val="7.9950382918255315E-4"/>
                  <c:y val="-3.344934853981741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0.2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General!$B$3:$B$90</c:f>
              <c:strCache>
                <c:ptCount val="88"/>
                <c:pt idx="0">
                  <c:v>Mérida</c:v>
                </c:pt>
                <c:pt idx="1">
                  <c:v>Puebla</c:v>
                </c:pt>
                <c:pt idx="2">
                  <c:v>Querétaro</c:v>
                </c:pt>
                <c:pt idx="3">
                  <c:v>Campeche</c:v>
                </c:pt>
                <c:pt idx="4">
                  <c:v>Monterrey</c:v>
                </c:pt>
                <c:pt idx="5">
                  <c:v>Aguascalientes</c:v>
                </c:pt>
                <c:pt idx="6">
                  <c:v>Corregidora</c:v>
                </c:pt>
                <c:pt idx="7">
                  <c:v>Chihuahua</c:v>
                </c:pt>
                <c:pt idx="8">
                  <c:v>Guadalajara</c:v>
                </c:pt>
                <c:pt idx="9">
                  <c:v>Tuxtla Gutiérrez</c:v>
                </c:pt>
                <c:pt idx="10">
                  <c:v>El Marques</c:v>
                </c:pt>
                <c:pt idx="11">
                  <c:v>Tlajomulco de Zúñiga</c:v>
                </c:pt>
                <c:pt idx="12">
                  <c:v>Salamanca</c:v>
                </c:pt>
                <c:pt idx="13">
                  <c:v>Celaya</c:v>
                </c:pt>
                <c:pt idx="14">
                  <c:v>San Pedro Garza García</c:v>
                </c:pt>
                <c:pt idx="15">
                  <c:v>Atlacomulco</c:v>
                </c:pt>
                <c:pt idx="16">
                  <c:v>San Miguel de Allende</c:v>
                </c:pt>
                <c:pt idx="17">
                  <c:v>Juárez</c:v>
                </c:pt>
                <c:pt idx="18">
                  <c:v>San Andrés Cholula</c:v>
                </c:pt>
                <c:pt idx="19">
                  <c:v>Apaseo el Grande</c:v>
                </c:pt>
                <c:pt idx="20">
                  <c:v>Metepec</c:v>
                </c:pt>
                <c:pt idx="21">
                  <c:v>Chalco</c:v>
                </c:pt>
                <c:pt idx="22">
                  <c:v>San Luis Potosí</c:v>
                </c:pt>
                <c:pt idx="23">
                  <c:v>Uruapan</c:v>
                </c:pt>
                <c:pt idx="24">
                  <c:v>Toluca</c:v>
                </c:pt>
                <c:pt idx="25">
                  <c:v>Lazaro Cárdenas</c:v>
                </c:pt>
                <c:pt idx="26">
                  <c:v>Zitacuaro</c:v>
                </c:pt>
                <c:pt idx="27">
                  <c:v>Veracruz</c:v>
                </c:pt>
                <c:pt idx="28">
                  <c:v>Champotón</c:v>
                </c:pt>
                <c:pt idx="29">
                  <c:v>Culiacán</c:v>
                </c:pt>
                <c:pt idx="30">
                  <c:v>Morelia</c:v>
                </c:pt>
                <c:pt idx="31">
                  <c:v>Delicias</c:v>
                </c:pt>
                <c:pt idx="32">
                  <c:v>Carmen</c:v>
                </c:pt>
                <c:pt idx="33">
                  <c:v>Oaxaca de Juárez</c:v>
                </c:pt>
                <c:pt idx="34">
                  <c:v>Cortazar</c:v>
                </c:pt>
                <c:pt idx="35">
                  <c:v>Tulancingo de Bravo</c:v>
                </c:pt>
                <c:pt idx="36">
                  <c:v>Centro/Tabasco</c:v>
                </c:pt>
                <c:pt idx="37">
                  <c:v>La Magdalena Contreras</c:v>
                </c:pt>
                <c:pt idx="38">
                  <c:v>Pachuca de Soto</c:v>
                </c:pt>
                <c:pt idx="39">
                  <c:v>Benito Juárez</c:v>
                </c:pt>
                <c:pt idx="40">
                  <c:v>Zinacantepec</c:v>
                </c:pt>
                <c:pt idx="41">
                  <c:v>San Mateo Atenco</c:v>
                </c:pt>
                <c:pt idx="42">
                  <c:v>Huixquilucan</c:v>
                </c:pt>
                <c:pt idx="43">
                  <c:v>Huimilpan</c:v>
                </c:pt>
                <c:pt idx="44">
                  <c:v>Solidaridad</c:v>
                </c:pt>
                <c:pt idx="45">
                  <c:v>Tecomán</c:v>
                </c:pt>
                <c:pt idx="46">
                  <c:v>Ahome</c:v>
                </c:pt>
                <c:pt idx="47">
                  <c:v>Teapa</c:v>
                </c:pt>
                <c:pt idx="48">
                  <c:v>Calkini</c:v>
                </c:pt>
                <c:pt idx="49">
                  <c:v>Tarimoro</c:v>
                </c:pt>
                <c:pt idx="50">
                  <c:v>Moroleón</c:v>
                </c:pt>
                <c:pt idx="51">
                  <c:v>Hopelchen</c:v>
                </c:pt>
                <c:pt idx="52">
                  <c:v>García</c:v>
                </c:pt>
                <c:pt idx="53">
                  <c:v>Hidalgo del Parral</c:v>
                </c:pt>
                <c:pt idx="54">
                  <c:v>Paraíso</c:v>
                </c:pt>
                <c:pt idx="55">
                  <c:v>San Pedro Tlaquepaque</c:v>
                </c:pt>
                <c:pt idx="56">
                  <c:v>Emiliano Zapata</c:v>
                </c:pt>
                <c:pt idx="57">
                  <c:v>Patzcuaro</c:v>
                </c:pt>
                <c:pt idx="58">
                  <c:v>Durango</c:v>
                </c:pt>
                <c:pt idx="59">
                  <c:v>Zacatecas</c:v>
                </c:pt>
                <c:pt idx="60">
                  <c:v>Tijuana</c:v>
                </c:pt>
                <c:pt idx="61">
                  <c:v>Apatzingán</c:v>
                </c:pt>
                <c:pt idx="62">
                  <c:v>Bahía de Banderas</c:v>
                </c:pt>
                <c:pt idx="63">
                  <c:v>Teoloyucan</c:v>
                </c:pt>
                <c:pt idx="64">
                  <c:v>Salvador Alvarado</c:v>
                </c:pt>
                <c:pt idx="65">
                  <c:v>San Nicolás de los Garza</c:v>
                </c:pt>
                <c:pt idx="66">
                  <c:v>Victoria</c:v>
                </c:pt>
                <c:pt idx="67">
                  <c:v>Manzanillo</c:v>
                </c:pt>
                <c:pt idx="68">
                  <c:v>Colima</c:v>
                </c:pt>
                <c:pt idx="69">
                  <c:v>Nuevo Laredo</c:v>
                </c:pt>
                <c:pt idx="70">
                  <c:v>El Mante</c:v>
                </c:pt>
                <c:pt idx="71">
                  <c:v>La Piedad</c:v>
                </c:pt>
                <c:pt idx="72">
                  <c:v>Tlaxcala</c:v>
                </c:pt>
                <c:pt idx="73">
                  <c:v>Guasave</c:v>
                </c:pt>
                <c:pt idx="74">
                  <c:v>Huitzilac</c:v>
                </c:pt>
                <c:pt idx="75">
                  <c:v>Comala</c:v>
                </c:pt>
                <c:pt idx="76">
                  <c:v>Tula de allende</c:v>
                </c:pt>
                <c:pt idx="77">
                  <c:v>Soto la Marina</c:v>
                </c:pt>
                <c:pt idx="78">
                  <c:v>Totolapan</c:v>
                </c:pt>
                <c:pt idx="79">
                  <c:v>Altamira</c:v>
                </c:pt>
                <c:pt idx="80">
                  <c:v>Gustavo Díaz Ordaz</c:v>
                </c:pt>
                <c:pt idx="81">
                  <c:v>La Paz</c:v>
                </c:pt>
                <c:pt idx="82">
                  <c:v>Axochiapán</c:v>
                </c:pt>
                <c:pt idx="83">
                  <c:v>Zacatlán</c:v>
                </c:pt>
                <c:pt idx="84">
                  <c:v>Matamoros</c:v>
                </c:pt>
                <c:pt idx="85">
                  <c:v>Navolato</c:v>
                </c:pt>
                <c:pt idx="86">
                  <c:v>Camargo</c:v>
                </c:pt>
                <c:pt idx="87">
                  <c:v>Gómez Palacio</c:v>
                </c:pt>
              </c:strCache>
            </c:strRef>
          </c:cat>
          <c:val>
            <c:numRef>
              <c:f>General!$C$3:$C$90</c:f>
              <c:numCache>
                <c:formatCode>General</c:formatCode>
                <c:ptCount val="88"/>
                <c:pt idx="0">
                  <c:v>0.95558333333333378</c:v>
                </c:pt>
                <c:pt idx="1">
                  <c:v>0.83392890442890455</c:v>
                </c:pt>
                <c:pt idx="2">
                  <c:v>0.91227002164502236</c:v>
                </c:pt>
                <c:pt idx="3">
                  <c:v>0.9545603008103013</c:v>
                </c:pt>
                <c:pt idx="4">
                  <c:v>0.84778571428571436</c:v>
                </c:pt>
                <c:pt idx="5">
                  <c:v>0.87000459262959295</c:v>
                </c:pt>
                <c:pt idx="6">
                  <c:v>0.74850771450771458</c:v>
                </c:pt>
                <c:pt idx="7">
                  <c:v>0.96907936507936565</c:v>
                </c:pt>
                <c:pt idx="8">
                  <c:v>0.7970665445665448</c:v>
                </c:pt>
                <c:pt idx="9">
                  <c:v>0.81696428571428614</c:v>
                </c:pt>
                <c:pt idx="10">
                  <c:v>0.7599090909090912</c:v>
                </c:pt>
                <c:pt idx="11">
                  <c:v>0.864417735042735</c:v>
                </c:pt>
                <c:pt idx="12">
                  <c:v>0.49104942279942265</c:v>
                </c:pt>
                <c:pt idx="13">
                  <c:v>0.87913023088023123</c:v>
                </c:pt>
                <c:pt idx="14">
                  <c:v>0.8385163725163729</c:v>
                </c:pt>
                <c:pt idx="15">
                  <c:v>0.73712644300144348</c:v>
                </c:pt>
                <c:pt idx="16">
                  <c:v>0.83920897158397212</c:v>
                </c:pt>
                <c:pt idx="17">
                  <c:v>0.71525595238095241</c:v>
                </c:pt>
                <c:pt idx="18">
                  <c:v>0.81386507936507957</c:v>
                </c:pt>
                <c:pt idx="19">
                  <c:v>0.94482295482295531</c:v>
                </c:pt>
                <c:pt idx="20">
                  <c:v>0.69085371572871557</c:v>
                </c:pt>
                <c:pt idx="21">
                  <c:v>0.80490476190476212</c:v>
                </c:pt>
                <c:pt idx="22">
                  <c:v>0.96461111111111164</c:v>
                </c:pt>
                <c:pt idx="23">
                  <c:v>0.76743009768009751</c:v>
                </c:pt>
                <c:pt idx="24">
                  <c:v>0.67952182539682515</c:v>
                </c:pt>
                <c:pt idx="25">
                  <c:v>0.5750032467532471</c:v>
                </c:pt>
                <c:pt idx="26">
                  <c:v>0.83855555555555616</c:v>
                </c:pt>
                <c:pt idx="27">
                  <c:v>0.81763783438783477</c:v>
                </c:pt>
                <c:pt idx="28">
                  <c:v>0.2573333333333333</c:v>
                </c:pt>
                <c:pt idx="29">
                  <c:v>0.90991330891330935</c:v>
                </c:pt>
                <c:pt idx="30">
                  <c:v>0.85961206848706873</c:v>
                </c:pt>
                <c:pt idx="31">
                  <c:v>0.71795093795093801</c:v>
                </c:pt>
                <c:pt idx="32">
                  <c:v>0.70741362803862828</c:v>
                </c:pt>
                <c:pt idx="33">
                  <c:v>0.88332158119658144</c:v>
                </c:pt>
                <c:pt idx="34">
                  <c:v>0.71464477189477205</c:v>
                </c:pt>
                <c:pt idx="35">
                  <c:v>0.33371428571428563</c:v>
                </c:pt>
                <c:pt idx="36">
                  <c:v>0.4878033910533911</c:v>
                </c:pt>
                <c:pt idx="37">
                  <c:v>0.56836111111111065</c:v>
                </c:pt>
                <c:pt idx="38">
                  <c:v>0.53106746031746033</c:v>
                </c:pt>
                <c:pt idx="39">
                  <c:v>0.43784523809523818</c:v>
                </c:pt>
                <c:pt idx="40">
                  <c:v>0.50571428571428556</c:v>
                </c:pt>
                <c:pt idx="41">
                  <c:v>0.42724603174603154</c:v>
                </c:pt>
                <c:pt idx="42">
                  <c:v>0.65203968253968259</c:v>
                </c:pt>
                <c:pt idx="43">
                  <c:v>0.82518860306360331</c:v>
                </c:pt>
                <c:pt idx="44">
                  <c:v>0.67703882228882273</c:v>
                </c:pt>
                <c:pt idx="45">
                  <c:v>0.89117857142857182</c:v>
                </c:pt>
                <c:pt idx="46">
                  <c:v>0.75516378066378065</c:v>
                </c:pt>
                <c:pt idx="47">
                  <c:v>0.84575000000000045</c:v>
                </c:pt>
                <c:pt idx="48">
                  <c:v>0.87300106837606872</c:v>
                </c:pt>
                <c:pt idx="49">
                  <c:v>0.4474350649350648</c:v>
                </c:pt>
                <c:pt idx="50">
                  <c:v>0.20400000000000001</c:v>
                </c:pt>
                <c:pt idx="51">
                  <c:v>0.58582799145299136</c:v>
                </c:pt>
                <c:pt idx="52">
                  <c:v>0.66766666666666707</c:v>
                </c:pt>
                <c:pt idx="53">
                  <c:v>0.68423989898989912</c:v>
                </c:pt>
                <c:pt idx="54">
                  <c:v>0.86075703463203468</c:v>
                </c:pt>
                <c:pt idx="55">
                  <c:v>0.44583333333333347</c:v>
                </c:pt>
                <c:pt idx="56">
                  <c:v>0.48262987012987019</c:v>
                </c:pt>
                <c:pt idx="57">
                  <c:v>0.66850277500277477</c:v>
                </c:pt>
                <c:pt idx="58">
                  <c:v>0.54795725108225124</c:v>
                </c:pt>
                <c:pt idx="59">
                  <c:v>0.22600000000000001</c:v>
                </c:pt>
                <c:pt idx="60">
                  <c:v>0.53182539682539698</c:v>
                </c:pt>
                <c:pt idx="61">
                  <c:v>0.68802947052947006</c:v>
                </c:pt>
                <c:pt idx="62">
                  <c:v>8.8940476190476195E-2</c:v>
                </c:pt>
                <c:pt idx="63">
                  <c:v>0.37741666666666701</c:v>
                </c:pt>
                <c:pt idx="64">
                  <c:v>0.7753890692640697</c:v>
                </c:pt>
                <c:pt idx="65">
                  <c:v>0.51943650793650797</c:v>
                </c:pt>
                <c:pt idx="66">
                  <c:v>0.344626984126984</c:v>
                </c:pt>
                <c:pt idx="67">
                  <c:v>0.64489754689754697</c:v>
                </c:pt>
                <c:pt idx="68">
                  <c:v>4.3999999999999997E-2</c:v>
                </c:pt>
                <c:pt idx="69">
                  <c:v>4.3999999999999997E-2</c:v>
                </c:pt>
                <c:pt idx="70">
                  <c:v>0</c:v>
                </c:pt>
                <c:pt idx="71">
                  <c:v>0.35960714285714285</c:v>
                </c:pt>
                <c:pt idx="72">
                  <c:v>0</c:v>
                </c:pt>
                <c:pt idx="73">
                  <c:v>0.45670238095238075</c:v>
                </c:pt>
                <c:pt idx="74">
                  <c:v>0.40514285714285708</c:v>
                </c:pt>
                <c:pt idx="75">
                  <c:v>0</c:v>
                </c:pt>
                <c:pt idx="76">
                  <c:v>0.3528174603174602</c:v>
                </c:pt>
                <c:pt idx="77">
                  <c:v>0</c:v>
                </c:pt>
                <c:pt idx="78">
                  <c:v>0.32682900432900436</c:v>
                </c:pt>
                <c:pt idx="79">
                  <c:v>5.3571428571428555E-3</c:v>
                </c:pt>
                <c:pt idx="80">
                  <c:v>0.248</c:v>
                </c:pt>
                <c:pt idx="81">
                  <c:v>0</c:v>
                </c:pt>
                <c:pt idx="82">
                  <c:v>4.8166666666666663E-2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2.1999999999999995E-2</c:v>
                </c:pt>
                <c:pt idx="87">
                  <c:v>5.3571428571428555E-3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F95-4D67-8EF7-FE0A8A0D75E1}"/>
            </c:ext>
          </c:extLst>
        </c:ser>
        <c:ser>
          <c:idx val="1"/>
          <c:order val="1"/>
          <c:tx>
            <c:strRef>
              <c:f>General!$D$2</c:f>
              <c:strCache>
                <c:ptCount val="1"/>
                <c:pt idx="0">
                  <c:v>Instituciones
(Máximo 1)</c:v>
                </c:pt>
              </c:strCache>
            </c:strRef>
          </c:tx>
          <c:spPr>
            <a:solidFill>
              <a:srgbClr val="009DD9"/>
            </a:solidFill>
            <a:ln>
              <a:noFill/>
            </a:ln>
          </c:spPr>
          <c:invertIfNegative val="0"/>
          <c:dLbls>
            <c:dLbl>
              <c:idx val="54"/>
              <c:layout>
                <c:manualLayout>
                  <c:x val="0"/>
                  <c:y val="-4.561274800884192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1.1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6"/>
              <c:layout>
                <c:manualLayout>
                  <c:x val="-1.1725920702509265E-16"/>
                  <c:y val="-7.602124668140326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1.1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6"/>
              <c:layout>
                <c:manualLayout>
                  <c:x val="-1.1725920702509265E-16"/>
                  <c:y val="-2.432679893804914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0.1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General!$B$3:$B$90</c:f>
              <c:strCache>
                <c:ptCount val="88"/>
                <c:pt idx="0">
                  <c:v>Mérida</c:v>
                </c:pt>
                <c:pt idx="1">
                  <c:v>Puebla</c:v>
                </c:pt>
                <c:pt idx="2">
                  <c:v>Querétaro</c:v>
                </c:pt>
                <c:pt idx="3">
                  <c:v>Campeche</c:v>
                </c:pt>
                <c:pt idx="4">
                  <c:v>Monterrey</c:v>
                </c:pt>
                <c:pt idx="5">
                  <c:v>Aguascalientes</c:v>
                </c:pt>
                <c:pt idx="6">
                  <c:v>Corregidora</c:v>
                </c:pt>
                <c:pt idx="7">
                  <c:v>Chihuahua</c:v>
                </c:pt>
                <c:pt idx="8">
                  <c:v>Guadalajara</c:v>
                </c:pt>
                <c:pt idx="9">
                  <c:v>Tuxtla Gutiérrez</c:v>
                </c:pt>
                <c:pt idx="10">
                  <c:v>El Marques</c:v>
                </c:pt>
                <c:pt idx="11">
                  <c:v>Tlajomulco de Zúñiga</c:v>
                </c:pt>
                <c:pt idx="12">
                  <c:v>Salamanca</c:v>
                </c:pt>
                <c:pt idx="13">
                  <c:v>Celaya</c:v>
                </c:pt>
                <c:pt idx="14">
                  <c:v>San Pedro Garza García</c:v>
                </c:pt>
                <c:pt idx="15">
                  <c:v>Atlacomulco</c:v>
                </c:pt>
                <c:pt idx="16">
                  <c:v>San Miguel de Allende</c:v>
                </c:pt>
                <c:pt idx="17">
                  <c:v>Juárez</c:v>
                </c:pt>
                <c:pt idx="18">
                  <c:v>San Andrés Cholula</c:v>
                </c:pt>
                <c:pt idx="19">
                  <c:v>Apaseo el Grande</c:v>
                </c:pt>
                <c:pt idx="20">
                  <c:v>Metepec</c:v>
                </c:pt>
                <c:pt idx="21">
                  <c:v>Chalco</c:v>
                </c:pt>
                <c:pt idx="22">
                  <c:v>San Luis Potosí</c:v>
                </c:pt>
                <c:pt idx="23">
                  <c:v>Uruapan</c:v>
                </c:pt>
                <c:pt idx="24">
                  <c:v>Toluca</c:v>
                </c:pt>
                <c:pt idx="25">
                  <c:v>Lazaro Cárdenas</c:v>
                </c:pt>
                <c:pt idx="26">
                  <c:v>Zitacuaro</c:v>
                </c:pt>
                <c:pt idx="27">
                  <c:v>Veracruz</c:v>
                </c:pt>
                <c:pt idx="28">
                  <c:v>Champotón</c:v>
                </c:pt>
                <c:pt idx="29">
                  <c:v>Culiacán</c:v>
                </c:pt>
                <c:pt idx="30">
                  <c:v>Morelia</c:v>
                </c:pt>
                <c:pt idx="31">
                  <c:v>Delicias</c:v>
                </c:pt>
                <c:pt idx="32">
                  <c:v>Carmen</c:v>
                </c:pt>
                <c:pt idx="33">
                  <c:v>Oaxaca de Juárez</c:v>
                </c:pt>
                <c:pt idx="34">
                  <c:v>Cortazar</c:v>
                </c:pt>
                <c:pt idx="35">
                  <c:v>Tulancingo de Bravo</c:v>
                </c:pt>
                <c:pt idx="36">
                  <c:v>Centro/Tabasco</c:v>
                </c:pt>
                <c:pt idx="37">
                  <c:v>La Magdalena Contreras</c:v>
                </c:pt>
                <c:pt idx="38">
                  <c:v>Pachuca de Soto</c:v>
                </c:pt>
                <c:pt idx="39">
                  <c:v>Benito Juárez</c:v>
                </c:pt>
                <c:pt idx="40">
                  <c:v>Zinacantepec</c:v>
                </c:pt>
                <c:pt idx="41">
                  <c:v>San Mateo Atenco</c:v>
                </c:pt>
                <c:pt idx="42">
                  <c:v>Huixquilucan</c:v>
                </c:pt>
                <c:pt idx="43">
                  <c:v>Huimilpan</c:v>
                </c:pt>
                <c:pt idx="44">
                  <c:v>Solidaridad</c:v>
                </c:pt>
                <c:pt idx="45">
                  <c:v>Tecomán</c:v>
                </c:pt>
                <c:pt idx="46">
                  <c:v>Ahome</c:v>
                </c:pt>
                <c:pt idx="47">
                  <c:v>Teapa</c:v>
                </c:pt>
                <c:pt idx="48">
                  <c:v>Calkini</c:v>
                </c:pt>
                <c:pt idx="49">
                  <c:v>Tarimoro</c:v>
                </c:pt>
                <c:pt idx="50">
                  <c:v>Moroleón</c:v>
                </c:pt>
                <c:pt idx="51">
                  <c:v>Hopelchen</c:v>
                </c:pt>
                <c:pt idx="52">
                  <c:v>García</c:v>
                </c:pt>
                <c:pt idx="53">
                  <c:v>Hidalgo del Parral</c:v>
                </c:pt>
                <c:pt idx="54">
                  <c:v>Paraíso</c:v>
                </c:pt>
                <c:pt idx="55">
                  <c:v>San Pedro Tlaquepaque</c:v>
                </c:pt>
                <c:pt idx="56">
                  <c:v>Emiliano Zapata</c:v>
                </c:pt>
                <c:pt idx="57">
                  <c:v>Patzcuaro</c:v>
                </c:pt>
                <c:pt idx="58">
                  <c:v>Durango</c:v>
                </c:pt>
                <c:pt idx="59">
                  <c:v>Zacatecas</c:v>
                </c:pt>
                <c:pt idx="60">
                  <c:v>Tijuana</c:v>
                </c:pt>
                <c:pt idx="61">
                  <c:v>Apatzingán</c:v>
                </c:pt>
                <c:pt idx="62">
                  <c:v>Bahía de Banderas</c:v>
                </c:pt>
                <c:pt idx="63">
                  <c:v>Teoloyucan</c:v>
                </c:pt>
                <c:pt idx="64">
                  <c:v>Salvador Alvarado</c:v>
                </c:pt>
                <c:pt idx="65">
                  <c:v>San Nicolás de los Garza</c:v>
                </c:pt>
                <c:pt idx="66">
                  <c:v>Victoria</c:v>
                </c:pt>
                <c:pt idx="67">
                  <c:v>Manzanillo</c:v>
                </c:pt>
                <c:pt idx="68">
                  <c:v>Colima</c:v>
                </c:pt>
                <c:pt idx="69">
                  <c:v>Nuevo Laredo</c:v>
                </c:pt>
                <c:pt idx="70">
                  <c:v>El Mante</c:v>
                </c:pt>
                <c:pt idx="71">
                  <c:v>La Piedad</c:v>
                </c:pt>
                <c:pt idx="72">
                  <c:v>Tlaxcala</c:v>
                </c:pt>
                <c:pt idx="73">
                  <c:v>Guasave</c:v>
                </c:pt>
                <c:pt idx="74">
                  <c:v>Huitzilac</c:v>
                </c:pt>
                <c:pt idx="75">
                  <c:v>Comala</c:v>
                </c:pt>
                <c:pt idx="76">
                  <c:v>Tula de allende</c:v>
                </c:pt>
                <c:pt idx="77">
                  <c:v>Soto la Marina</c:v>
                </c:pt>
                <c:pt idx="78">
                  <c:v>Totolapan</c:v>
                </c:pt>
                <c:pt idx="79">
                  <c:v>Altamira</c:v>
                </c:pt>
                <c:pt idx="80">
                  <c:v>Gustavo Díaz Ordaz</c:v>
                </c:pt>
                <c:pt idx="81">
                  <c:v>La Paz</c:v>
                </c:pt>
                <c:pt idx="82">
                  <c:v>Axochiapán</c:v>
                </c:pt>
                <c:pt idx="83">
                  <c:v>Zacatlán</c:v>
                </c:pt>
                <c:pt idx="84">
                  <c:v>Matamoros</c:v>
                </c:pt>
                <c:pt idx="85">
                  <c:v>Navolato</c:v>
                </c:pt>
                <c:pt idx="86">
                  <c:v>Camargo</c:v>
                </c:pt>
                <c:pt idx="87">
                  <c:v>Gómez Palacio</c:v>
                </c:pt>
              </c:strCache>
            </c:strRef>
          </c:cat>
          <c:val>
            <c:numRef>
              <c:f>General!$D$3:$D$90</c:f>
              <c:numCache>
                <c:formatCode>General</c:formatCode>
                <c:ptCount val="88"/>
                <c:pt idx="0">
                  <c:v>0.90653409090909132</c:v>
                </c:pt>
                <c:pt idx="1">
                  <c:v>0.75454545454545408</c:v>
                </c:pt>
                <c:pt idx="2">
                  <c:v>0.76193181818181843</c:v>
                </c:pt>
                <c:pt idx="3">
                  <c:v>0.81960227272727304</c:v>
                </c:pt>
                <c:pt idx="4">
                  <c:v>0.78607954545454617</c:v>
                </c:pt>
                <c:pt idx="5">
                  <c:v>0.82102272727272763</c:v>
                </c:pt>
                <c:pt idx="6">
                  <c:v>0.32556818181818181</c:v>
                </c:pt>
                <c:pt idx="7">
                  <c:v>0.77329545454545479</c:v>
                </c:pt>
                <c:pt idx="8">
                  <c:v>0.66136363636363604</c:v>
                </c:pt>
                <c:pt idx="9">
                  <c:v>0.78749999999999998</c:v>
                </c:pt>
                <c:pt idx="10">
                  <c:v>0.67386363636363622</c:v>
                </c:pt>
                <c:pt idx="11">
                  <c:v>0.71250000000000036</c:v>
                </c:pt>
                <c:pt idx="12">
                  <c:v>0.66761363636363613</c:v>
                </c:pt>
                <c:pt idx="13">
                  <c:v>0.7</c:v>
                </c:pt>
                <c:pt idx="14">
                  <c:v>0.66193181818181801</c:v>
                </c:pt>
                <c:pt idx="15">
                  <c:v>0.58352272727272725</c:v>
                </c:pt>
                <c:pt idx="16">
                  <c:v>0.69147727272727255</c:v>
                </c:pt>
                <c:pt idx="17">
                  <c:v>0.79545454545454575</c:v>
                </c:pt>
                <c:pt idx="18">
                  <c:v>0.80738636363636407</c:v>
                </c:pt>
                <c:pt idx="19">
                  <c:v>6.5625000000000003E-2</c:v>
                </c:pt>
                <c:pt idx="20">
                  <c:v>0.62102272727272712</c:v>
                </c:pt>
                <c:pt idx="21">
                  <c:v>0.63977272727272705</c:v>
                </c:pt>
                <c:pt idx="22">
                  <c:v>0.64261363636363611</c:v>
                </c:pt>
                <c:pt idx="23">
                  <c:v>0.52727272727272712</c:v>
                </c:pt>
                <c:pt idx="24">
                  <c:v>0.53750000000000009</c:v>
                </c:pt>
                <c:pt idx="25">
                  <c:v>0.47159090909090906</c:v>
                </c:pt>
                <c:pt idx="26">
                  <c:v>0.36193181818181813</c:v>
                </c:pt>
                <c:pt idx="27">
                  <c:v>0.53039772727272727</c:v>
                </c:pt>
                <c:pt idx="28">
                  <c:v>0.65795454545454535</c:v>
                </c:pt>
                <c:pt idx="29">
                  <c:v>0.28749999999999998</c:v>
                </c:pt>
                <c:pt idx="30">
                  <c:v>0.44261363636363626</c:v>
                </c:pt>
                <c:pt idx="31">
                  <c:v>0.72755681818181839</c:v>
                </c:pt>
                <c:pt idx="32">
                  <c:v>0.40852272727272715</c:v>
                </c:pt>
                <c:pt idx="33">
                  <c:v>0.44090909090909075</c:v>
                </c:pt>
                <c:pt idx="34">
                  <c:v>0.47443181818181818</c:v>
                </c:pt>
                <c:pt idx="35">
                  <c:v>0.64034090909090913</c:v>
                </c:pt>
                <c:pt idx="36">
                  <c:v>0.23636363636363636</c:v>
                </c:pt>
                <c:pt idx="37">
                  <c:v>0.23579545454545453</c:v>
                </c:pt>
                <c:pt idx="38">
                  <c:v>0.5602272727272728</c:v>
                </c:pt>
                <c:pt idx="39">
                  <c:v>0.66022727272727266</c:v>
                </c:pt>
                <c:pt idx="40">
                  <c:v>0.27272727272727271</c:v>
                </c:pt>
                <c:pt idx="41">
                  <c:v>0.36534090909090911</c:v>
                </c:pt>
                <c:pt idx="42">
                  <c:v>0.40056818181818171</c:v>
                </c:pt>
                <c:pt idx="43">
                  <c:v>0.3852272727272727</c:v>
                </c:pt>
                <c:pt idx="44">
                  <c:v>0.38920454545454547</c:v>
                </c:pt>
                <c:pt idx="45">
                  <c:v>0.16250000000000001</c:v>
                </c:pt>
                <c:pt idx="46">
                  <c:v>0.49886363636363618</c:v>
                </c:pt>
                <c:pt idx="47">
                  <c:v>0.41818181818181815</c:v>
                </c:pt>
                <c:pt idx="48">
                  <c:v>7.4999999999999997E-2</c:v>
                </c:pt>
                <c:pt idx="49">
                  <c:v>0.41818181818181815</c:v>
                </c:pt>
                <c:pt idx="50">
                  <c:v>0.68465909090909061</c:v>
                </c:pt>
                <c:pt idx="51">
                  <c:v>0.26534090909090902</c:v>
                </c:pt>
                <c:pt idx="52">
                  <c:v>0.28125</c:v>
                </c:pt>
                <c:pt idx="53">
                  <c:v>3.4090909090909095E-2</c:v>
                </c:pt>
                <c:pt idx="54">
                  <c:v>0.27102272727272725</c:v>
                </c:pt>
                <c:pt idx="55">
                  <c:v>0.44488636363636364</c:v>
                </c:pt>
                <c:pt idx="56">
                  <c:v>0.52244318181818183</c:v>
                </c:pt>
                <c:pt idx="57">
                  <c:v>0.12329545454545453</c:v>
                </c:pt>
                <c:pt idx="58">
                  <c:v>6.8181818181818177E-2</c:v>
                </c:pt>
                <c:pt idx="59">
                  <c:v>0.41022727272727272</c:v>
                </c:pt>
                <c:pt idx="60">
                  <c:v>0.19375000000000001</c:v>
                </c:pt>
                <c:pt idx="61">
                  <c:v>0.28125</c:v>
                </c:pt>
                <c:pt idx="62">
                  <c:v>0.30738636363636362</c:v>
                </c:pt>
                <c:pt idx="63">
                  <c:v>0.21875</c:v>
                </c:pt>
                <c:pt idx="64">
                  <c:v>9.375E-2</c:v>
                </c:pt>
                <c:pt idx="65">
                  <c:v>0.34375</c:v>
                </c:pt>
                <c:pt idx="66">
                  <c:v>0.28125</c:v>
                </c:pt>
                <c:pt idx="67">
                  <c:v>6.25E-2</c:v>
                </c:pt>
                <c:pt idx="68">
                  <c:v>0.21875</c:v>
                </c:pt>
                <c:pt idx="69">
                  <c:v>0.47443181818181812</c:v>
                </c:pt>
                <c:pt idx="70">
                  <c:v>0.12897727272727272</c:v>
                </c:pt>
                <c:pt idx="71">
                  <c:v>0.15625</c:v>
                </c:pt>
                <c:pt idx="72">
                  <c:v>0.28749999999999998</c:v>
                </c:pt>
                <c:pt idx="73">
                  <c:v>9.375E-2</c:v>
                </c:pt>
                <c:pt idx="74">
                  <c:v>0</c:v>
                </c:pt>
                <c:pt idx="75">
                  <c:v>0.28125</c:v>
                </c:pt>
                <c:pt idx="76">
                  <c:v>0</c:v>
                </c:pt>
                <c:pt idx="77">
                  <c:v>0.33352272727272725</c:v>
                </c:pt>
                <c:pt idx="78">
                  <c:v>0</c:v>
                </c:pt>
                <c:pt idx="79">
                  <c:v>9.375E-2</c:v>
                </c:pt>
                <c:pt idx="80">
                  <c:v>0</c:v>
                </c:pt>
                <c:pt idx="81">
                  <c:v>9.375E-2</c:v>
                </c:pt>
                <c:pt idx="82">
                  <c:v>9.375E-2</c:v>
                </c:pt>
                <c:pt idx="83">
                  <c:v>9.375E-2</c:v>
                </c:pt>
                <c:pt idx="84">
                  <c:v>6.2500000000000003E-3</c:v>
                </c:pt>
                <c:pt idx="85">
                  <c:v>9.375E-2</c:v>
                </c:pt>
                <c:pt idx="86">
                  <c:v>9.375E-2</c:v>
                </c:pt>
                <c:pt idx="87">
                  <c:v>9.375E-2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F95-4D67-8EF7-FE0A8A0D75E1}"/>
            </c:ext>
          </c:extLst>
        </c:ser>
        <c:ser>
          <c:idx val="2"/>
          <c:order val="2"/>
          <c:tx>
            <c:strRef>
              <c:f>General!$E$2</c:f>
              <c:strCache>
                <c:ptCount val="1"/>
                <c:pt idx="0">
                  <c:v>Herramientas
(Máximo 3)</c:v>
                </c:pt>
              </c:strCache>
            </c:strRef>
          </c:tx>
          <c:spPr>
            <a:solidFill>
              <a:srgbClr val="009DD9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2.398511487548011E-3"/>
                  <c:y val="-0.16420589283183101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4.0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9950382918267035E-4"/>
                  <c:y val="-0.14291994376103806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3.7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9950382918267035E-4"/>
                  <c:y val="-0.1383457124963945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3.4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-0.14291994376103806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2.9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-0.1028521607628602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2.6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7.9950382918265572E-4"/>
                  <c:y val="-8.665141912855578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2.5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1.5990076583653407E-3"/>
                  <c:y val="-0.10338889548670838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2.4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5990076583653407E-3"/>
                  <c:y val="-7.298039681414714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2.3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7.9950382918267035E-4"/>
                  <c:y val="-5.777614747786649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2.2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-2.9314801756273161E-17"/>
                  <c:y val="-5.473529761061031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2.1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0"/>
              <c:layout>
                <c:manualLayout>
                  <c:x val="0"/>
                  <c:y val="-7.602124668140326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2.1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2"/>
              <c:layout>
                <c:manualLayout>
                  <c:x val="0"/>
                  <c:y val="-4.865359787609811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2.0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4"/>
              <c:layout>
                <c:manualLayout>
                  <c:x val="7.9950382918267035E-4"/>
                  <c:y val="-6.081699734512257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1.9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6"/>
              <c:layout>
                <c:manualLayout>
                  <c:x val="1.5990076583652822E-3"/>
                  <c:y val="-6.385784721237870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1.9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6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8"/>
              <c:layout>
                <c:manualLayout>
                  <c:x val="2.398511487548011E-3"/>
                  <c:y val="-7.298039681414708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1.7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0"/>
              <c:layout>
                <c:manualLayout>
                  <c:x val="-7.9950382918267035E-4"/>
                  <c:y val="-5.169444774335418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1.7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8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2"/>
              <c:layout>
                <c:manualLayout>
                  <c:x val="0"/>
                  <c:y val="-5.826147788243805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1.7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4"/>
              <c:layout>
                <c:manualLayout>
                  <c:x val="-5.8629603512546323E-17"/>
                  <c:y val="-4.561274800884192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1.6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A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6"/>
              <c:layout>
                <c:manualLayout>
                  <c:x val="-7.9950382918272901E-4"/>
                  <c:y val="-7.602124668140321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1.6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B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8"/>
              <c:layout>
                <c:manualLayout>
                  <c:x val="-2.398511487548011E-3"/>
                  <c:y val="-4.76572546782401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1.5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C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0"/>
              <c:layout>
                <c:manualLayout>
                  <c:x val="-2.398511487548011E-3"/>
                  <c:y val="-6.689869707963483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1.4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D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2"/>
              <c:layout>
                <c:manualLayout>
                  <c:x val="-7.9950382918272901E-4"/>
                  <c:y val="-3.344934853981741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1.4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E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4"/>
              <c:layout>
                <c:manualLayout>
                  <c:x val="-7.9950382918267035E-4"/>
                  <c:y val="-3.344934853981741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1.4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F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6"/>
              <c:layout>
                <c:manualLayout>
                  <c:x val="-5.8629603512546323E-17"/>
                  <c:y val="-2.432679893804908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1.3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0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8"/>
              <c:layout>
                <c:manualLayout>
                  <c:x val="1.5990076583653407E-3"/>
                  <c:y val="-4.865383731309553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1.3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1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0"/>
              <c:layout>
                <c:manualLayout>
                  <c:x val="-7.9950382918278766E-4"/>
                  <c:y val="-3.649019840707359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1.2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2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2"/>
              <c:layout>
                <c:manualLayout>
                  <c:x val="0"/>
                  <c:y val="-3.344934853981747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1.2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3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8"/>
              <c:layout>
                <c:manualLayout>
                  <c:x val="0"/>
                  <c:y val="-4.865359787609805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1.1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4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0"/>
              <c:layout>
                <c:manualLayout>
                  <c:x val="-7.9950382918267035E-4"/>
                  <c:y val="-4.257189814158580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1.0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5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2"/>
              <c:layout>
                <c:manualLayout>
                  <c:x val="7.9950382918255315E-4"/>
                  <c:y val="-5.877260638085965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1.0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6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4"/>
              <c:layout>
                <c:manualLayout>
                  <c:x val="7.9950382918255315E-4"/>
                  <c:y val="-2.432679893804902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0.9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7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6"/>
              <c:layout>
                <c:manualLayout>
                  <c:x val="-2.3985114875481285E-3"/>
                  <c:y val="-3.040849867256128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0.8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8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8"/>
              <c:layout>
                <c:manualLayout>
                  <c:x val="0"/>
                  <c:y val="-5.217972600644109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0.7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9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0"/>
              <c:layout>
                <c:manualLayout>
                  <c:x val="7.9944087612525438E-4"/>
                  <c:y val="-6.889159613916727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0.7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A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2"/>
              <c:layout>
                <c:manualLayout>
                  <c:x val="0"/>
                  <c:y val="-3.799780250600357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0.6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B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2"/>
              <c:layout>
                <c:manualLayout>
                  <c:x val="0"/>
                  <c:y val="-3.040849867256128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0.2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C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4"/>
              <c:layout>
                <c:manualLayout>
                  <c:x val="1.5989447053080422E-3"/>
                  <c:y val="-3.140492213158502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0.2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D-6F95-4D67-8EF7-FE0A8A0D75E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General!$B$3:$B$90</c:f>
              <c:strCache>
                <c:ptCount val="88"/>
                <c:pt idx="0">
                  <c:v>Mérida</c:v>
                </c:pt>
                <c:pt idx="1">
                  <c:v>Puebla</c:v>
                </c:pt>
                <c:pt idx="2">
                  <c:v>Querétaro</c:v>
                </c:pt>
                <c:pt idx="3">
                  <c:v>Campeche</c:v>
                </c:pt>
                <c:pt idx="4">
                  <c:v>Monterrey</c:v>
                </c:pt>
                <c:pt idx="5">
                  <c:v>Aguascalientes</c:v>
                </c:pt>
                <c:pt idx="6">
                  <c:v>Corregidora</c:v>
                </c:pt>
                <c:pt idx="7">
                  <c:v>Chihuahua</c:v>
                </c:pt>
                <c:pt idx="8">
                  <c:v>Guadalajara</c:v>
                </c:pt>
                <c:pt idx="9">
                  <c:v>Tuxtla Gutiérrez</c:v>
                </c:pt>
                <c:pt idx="10">
                  <c:v>El Marques</c:v>
                </c:pt>
                <c:pt idx="11">
                  <c:v>Tlajomulco de Zúñiga</c:v>
                </c:pt>
                <c:pt idx="12">
                  <c:v>Salamanca</c:v>
                </c:pt>
                <c:pt idx="13">
                  <c:v>Celaya</c:v>
                </c:pt>
                <c:pt idx="14">
                  <c:v>San Pedro Garza García</c:v>
                </c:pt>
                <c:pt idx="15">
                  <c:v>Atlacomulco</c:v>
                </c:pt>
                <c:pt idx="16">
                  <c:v>San Miguel de Allende</c:v>
                </c:pt>
                <c:pt idx="17">
                  <c:v>Juárez</c:v>
                </c:pt>
                <c:pt idx="18">
                  <c:v>San Andrés Cholula</c:v>
                </c:pt>
                <c:pt idx="19">
                  <c:v>Apaseo el Grande</c:v>
                </c:pt>
                <c:pt idx="20">
                  <c:v>Metepec</c:v>
                </c:pt>
                <c:pt idx="21">
                  <c:v>Chalco</c:v>
                </c:pt>
                <c:pt idx="22">
                  <c:v>San Luis Potosí</c:v>
                </c:pt>
                <c:pt idx="23">
                  <c:v>Uruapan</c:v>
                </c:pt>
                <c:pt idx="24">
                  <c:v>Toluca</c:v>
                </c:pt>
                <c:pt idx="25">
                  <c:v>Lazaro Cárdenas</c:v>
                </c:pt>
                <c:pt idx="26">
                  <c:v>Zitacuaro</c:v>
                </c:pt>
                <c:pt idx="27">
                  <c:v>Veracruz</c:v>
                </c:pt>
                <c:pt idx="28">
                  <c:v>Champotón</c:v>
                </c:pt>
                <c:pt idx="29">
                  <c:v>Culiacán</c:v>
                </c:pt>
                <c:pt idx="30">
                  <c:v>Morelia</c:v>
                </c:pt>
                <c:pt idx="31">
                  <c:v>Delicias</c:v>
                </c:pt>
                <c:pt idx="32">
                  <c:v>Carmen</c:v>
                </c:pt>
                <c:pt idx="33">
                  <c:v>Oaxaca de Juárez</c:v>
                </c:pt>
                <c:pt idx="34">
                  <c:v>Cortazar</c:v>
                </c:pt>
                <c:pt idx="35">
                  <c:v>Tulancingo de Bravo</c:v>
                </c:pt>
                <c:pt idx="36">
                  <c:v>Centro/Tabasco</c:v>
                </c:pt>
                <c:pt idx="37">
                  <c:v>La Magdalena Contreras</c:v>
                </c:pt>
                <c:pt idx="38">
                  <c:v>Pachuca de Soto</c:v>
                </c:pt>
                <c:pt idx="39">
                  <c:v>Benito Juárez</c:v>
                </c:pt>
                <c:pt idx="40">
                  <c:v>Zinacantepec</c:v>
                </c:pt>
                <c:pt idx="41">
                  <c:v>San Mateo Atenco</c:v>
                </c:pt>
                <c:pt idx="42">
                  <c:v>Huixquilucan</c:v>
                </c:pt>
                <c:pt idx="43">
                  <c:v>Huimilpan</c:v>
                </c:pt>
                <c:pt idx="44">
                  <c:v>Solidaridad</c:v>
                </c:pt>
                <c:pt idx="45">
                  <c:v>Tecomán</c:v>
                </c:pt>
                <c:pt idx="46">
                  <c:v>Ahome</c:v>
                </c:pt>
                <c:pt idx="47">
                  <c:v>Teapa</c:v>
                </c:pt>
                <c:pt idx="48">
                  <c:v>Calkini</c:v>
                </c:pt>
                <c:pt idx="49">
                  <c:v>Tarimoro</c:v>
                </c:pt>
                <c:pt idx="50">
                  <c:v>Moroleón</c:v>
                </c:pt>
                <c:pt idx="51">
                  <c:v>Hopelchen</c:v>
                </c:pt>
                <c:pt idx="52">
                  <c:v>García</c:v>
                </c:pt>
                <c:pt idx="53">
                  <c:v>Hidalgo del Parral</c:v>
                </c:pt>
                <c:pt idx="54">
                  <c:v>Paraíso</c:v>
                </c:pt>
                <c:pt idx="55">
                  <c:v>San Pedro Tlaquepaque</c:v>
                </c:pt>
                <c:pt idx="56">
                  <c:v>Emiliano Zapata</c:v>
                </c:pt>
                <c:pt idx="57">
                  <c:v>Patzcuaro</c:v>
                </c:pt>
                <c:pt idx="58">
                  <c:v>Durango</c:v>
                </c:pt>
                <c:pt idx="59">
                  <c:v>Zacatecas</c:v>
                </c:pt>
                <c:pt idx="60">
                  <c:v>Tijuana</c:v>
                </c:pt>
                <c:pt idx="61">
                  <c:v>Apatzingán</c:v>
                </c:pt>
                <c:pt idx="62">
                  <c:v>Bahía de Banderas</c:v>
                </c:pt>
                <c:pt idx="63">
                  <c:v>Teoloyucan</c:v>
                </c:pt>
                <c:pt idx="64">
                  <c:v>Salvador Alvarado</c:v>
                </c:pt>
                <c:pt idx="65">
                  <c:v>San Nicolás de los Garza</c:v>
                </c:pt>
                <c:pt idx="66">
                  <c:v>Victoria</c:v>
                </c:pt>
                <c:pt idx="67">
                  <c:v>Manzanillo</c:v>
                </c:pt>
                <c:pt idx="68">
                  <c:v>Colima</c:v>
                </c:pt>
                <c:pt idx="69">
                  <c:v>Nuevo Laredo</c:v>
                </c:pt>
                <c:pt idx="70">
                  <c:v>El Mante</c:v>
                </c:pt>
                <c:pt idx="71">
                  <c:v>La Piedad</c:v>
                </c:pt>
                <c:pt idx="72">
                  <c:v>Tlaxcala</c:v>
                </c:pt>
                <c:pt idx="73">
                  <c:v>Guasave</c:v>
                </c:pt>
                <c:pt idx="74">
                  <c:v>Huitzilac</c:v>
                </c:pt>
                <c:pt idx="75">
                  <c:v>Comala</c:v>
                </c:pt>
                <c:pt idx="76">
                  <c:v>Tula de allende</c:v>
                </c:pt>
                <c:pt idx="77">
                  <c:v>Soto la Marina</c:v>
                </c:pt>
                <c:pt idx="78">
                  <c:v>Totolapan</c:v>
                </c:pt>
                <c:pt idx="79">
                  <c:v>Altamira</c:v>
                </c:pt>
                <c:pt idx="80">
                  <c:v>Gustavo Díaz Ordaz</c:v>
                </c:pt>
                <c:pt idx="81">
                  <c:v>La Paz</c:v>
                </c:pt>
                <c:pt idx="82">
                  <c:v>Axochiapán</c:v>
                </c:pt>
                <c:pt idx="83">
                  <c:v>Zacatlán</c:v>
                </c:pt>
                <c:pt idx="84">
                  <c:v>Matamoros</c:v>
                </c:pt>
                <c:pt idx="85">
                  <c:v>Navolato</c:v>
                </c:pt>
                <c:pt idx="86">
                  <c:v>Camargo</c:v>
                </c:pt>
                <c:pt idx="87">
                  <c:v>Gómez Palacio</c:v>
                </c:pt>
              </c:strCache>
            </c:strRef>
          </c:cat>
          <c:val>
            <c:numRef>
              <c:f>General!$E$3:$E$90</c:f>
              <c:numCache>
                <c:formatCode>General</c:formatCode>
                <c:ptCount val="88"/>
                <c:pt idx="0">
                  <c:v>2.1621036202624211</c:v>
                </c:pt>
                <c:pt idx="1">
                  <c:v>2.1194445378151272</c:v>
                </c:pt>
                <c:pt idx="2">
                  <c:v>1.7789326950959057</c:v>
                </c:pt>
                <c:pt idx="3">
                  <c:v>1.6611727199244661</c:v>
                </c:pt>
                <c:pt idx="4">
                  <c:v>1.7760524948735483</c:v>
                </c:pt>
                <c:pt idx="5">
                  <c:v>1.479752769525319</c:v>
                </c:pt>
                <c:pt idx="6">
                  <c:v>1.8620076524907814</c:v>
                </c:pt>
                <c:pt idx="7">
                  <c:v>1.0788750304800765</c:v>
                </c:pt>
                <c:pt idx="8">
                  <c:v>1.1791900178253125</c:v>
                </c:pt>
                <c:pt idx="9">
                  <c:v>0.91146655126580367</c:v>
                </c:pt>
                <c:pt idx="10">
                  <c:v>1.0602089702284081</c:v>
                </c:pt>
                <c:pt idx="11">
                  <c:v>0.84409006143584553</c:v>
                </c:pt>
                <c:pt idx="12">
                  <c:v>1.2349866020389346</c:v>
                </c:pt>
                <c:pt idx="13">
                  <c:v>0.72543329296784242</c:v>
                </c:pt>
                <c:pt idx="14">
                  <c:v>0.77408943353181892</c:v>
                </c:pt>
                <c:pt idx="15">
                  <c:v>0.95013730885693759</c:v>
                </c:pt>
                <c:pt idx="16">
                  <c:v>0.66771698231224752</c:v>
                </c:pt>
                <c:pt idx="17">
                  <c:v>0.67257309430949463</c:v>
                </c:pt>
                <c:pt idx="18">
                  <c:v>0.52606386554621876</c:v>
                </c:pt>
                <c:pt idx="19">
                  <c:v>1.1117636641433442</c:v>
                </c:pt>
                <c:pt idx="20">
                  <c:v>0.8003918874294591</c:v>
                </c:pt>
                <c:pt idx="21">
                  <c:v>0.63730053475935855</c:v>
                </c:pt>
                <c:pt idx="22">
                  <c:v>0.40165914903510835</c:v>
                </c:pt>
                <c:pt idx="23">
                  <c:v>0.69131210302302759</c:v>
                </c:pt>
                <c:pt idx="24">
                  <c:v>0.69270609404853278</c:v>
                </c:pt>
                <c:pt idx="25">
                  <c:v>0.82082434036551721</c:v>
                </c:pt>
                <c:pt idx="26">
                  <c:v>0.66222202724474122</c:v>
                </c:pt>
                <c:pt idx="27">
                  <c:v>0.44275508021390375</c:v>
                </c:pt>
                <c:pt idx="28">
                  <c:v>0.8344812834224602</c:v>
                </c:pt>
                <c:pt idx="29">
                  <c:v>0.5245576187787373</c:v>
                </c:pt>
                <c:pt idx="30">
                  <c:v>0.4020869565217392</c:v>
                </c:pt>
                <c:pt idx="31">
                  <c:v>0.25622114273140162</c:v>
                </c:pt>
                <c:pt idx="32">
                  <c:v>0.56627532467532471</c:v>
                </c:pt>
                <c:pt idx="33">
                  <c:v>0.34370047919994462</c:v>
                </c:pt>
                <c:pt idx="34">
                  <c:v>0.44755069474783837</c:v>
                </c:pt>
                <c:pt idx="35">
                  <c:v>0.63378260205267878</c:v>
                </c:pt>
                <c:pt idx="36">
                  <c:v>0.86964122012441492</c:v>
                </c:pt>
                <c:pt idx="37">
                  <c:v>0.75054419613645318</c:v>
                </c:pt>
                <c:pt idx="38">
                  <c:v>0.4439672919672919</c:v>
                </c:pt>
                <c:pt idx="39">
                  <c:v>0.38703621084797563</c:v>
                </c:pt>
                <c:pt idx="40">
                  <c:v>0.66395219089853263</c:v>
                </c:pt>
                <c:pt idx="41">
                  <c:v>0.60515426037377307</c:v>
                </c:pt>
                <c:pt idx="42">
                  <c:v>0.34329428668953071</c:v>
                </c:pt>
                <c:pt idx="43">
                  <c:v>0.18094891774891786</c:v>
                </c:pt>
                <c:pt idx="44">
                  <c:v>0.30629770229770242</c:v>
                </c:pt>
                <c:pt idx="45">
                  <c:v>0.27553246753246752</c:v>
                </c:pt>
                <c:pt idx="46">
                  <c:v>7.4805194805194833E-2</c:v>
                </c:pt>
                <c:pt idx="47">
                  <c:v>3.9272727272727272E-2</c:v>
                </c:pt>
                <c:pt idx="48">
                  <c:v>0.3391036599763872</c:v>
                </c:pt>
                <c:pt idx="49">
                  <c:v>0.38141937866055525</c:v>
                </c:pt>
                <c:pt idx="50">
                  <c:v>0.35294879238408661</c:v>
                </c:pt>
                <c:pt idx="51">
                  <c:v>0.38974239877769284</c:v>
                </c:pt>
                <c:pt idx="52">
                  <c:v>0.26931215417566923</c:v>
                </c:pt>
                <c:pt idx="53">
                  <c:v>0.4500804481792719</c:v>
                </c:pt>
                <c:pt idx="54">
                  <c:v>1.4545454545454559E-2</c:v>
                </c:pt>
                <c:pt idx="55">
                  <c:v>0.24764599763872491</c:v>
                </c:pt>
                <c:pt idx="56">
                  <c:v>0.12457142857142861</c:v>
                </c:pt>
                <c:pt idx="57">
                  <c:v>0.28489045072574481</c:v>
                </c:pt>
                <c:pt idx="58">
                  <c:v>0.44580068352699992</c:v>
                </c:pt>
                <c:pt idx="59">
                  <c:v>0.41557097020626449</c:v>
                </c:pt>
                <c:pt idx="60">
                  <c:v>0.32176109707686762</c:v>
                </c:pt>
                <c:pt idx="61">
                  <c:v>1.4545454545454559E-2</c:v>
                </c:pt>
                <c:pt idx="62">
                  <c:v>0.58105784435703323</c:v>
                </c:pt>
                <c:pt idx="63">
                  <c:v>0.31113827349121459</c:v>
                </c:pt>
                <c:pt idx="64">
                  <c:v>3.7402597402597416E-2</c:v>
                </c:pt>
                <c:pt idx="65">
                  <c:v>0</c:v>
                </c:pt>
                <c:pt idx="66">
                  <c:v>0.17267532467532468</c:v>
                </c:pt>
                <c:pt idx="67">
                  <c:v>8.4155844155844164E-2</c:v>
                </c:pt>
                <c:pt idx="68">
                  <c:v>0.44617998472116177</c:v>
                </c:pt>
                <c:pt idx="69">
                  <c:v>0.19030303030303033</c:v>
                </c:pt>
                <c:pt idx="70">
                  <c:v>0.561031846584788</c:v>
                </c:pt>
                <c:pt idx="71">
                  <c:v>0.15447272727272723</c:v>
                </c:pt>
                <c:pt idx="72">
                  <c:v>0.30624451410658304</c:v>
                </c:pt>
                <c:pt idx="73">
                  <c:v>0</c:v>
                </c:pt>
                <c:pt idx="74">
                  <c:v>0</c:v>
                </c:pt>
                <c:pt idx="75">
                  <c:v>0.10431168831168833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0.20092707292707288</c:v>
                </c:pt>
                <c:pt idx="80">
                  <c:v>0</c:v>
                </c:pt>
                <c:pt idx="81">
                  <c:v>0.14181818181818182</c:v>
                </c:pt>
                <c:pt idx="82">
                  <c:v>3.7402597402597416E-2</c:v>
                </c:pt>
                <c:pt idx="83">
                  <c:v>7.8545454545454543E-2</c:v>
                </c:pt>
                <c:pt idx="84">
                  <c:v>0.14862032085561497</c:v>
                </c:pt>
                <c:pt idx="85">
                  <c:v>5.8909090909090911E-2</c:v>
                </c:pt>
                <c:pt idx="86">
                  <c:v>0</c:v>
                </c:pt>
                <c:pt idx="87">
                  <c:v>1.4545454545454559E-2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E-6F95-4D67-8EF7-FE0A8A0D75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100"/>
        <c:axId val="-1105776208"/>
        <c:axId val="-1105775120"/>
      </c:barChart>
      <c:catAx>
        <c:axId val="-1105776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-1105775120"/>
        <c:crosses val="autoZero"/>
        <c:auto val="1"/>
        <c:lblAlgn val="ctr"/>
        <c:lblOffset val="100"/>
        <c:noMultiLvlLbl val="0"/>
      </c:catAx>
      <c:valAx>
        <c:axId val="-1105775120"/>
        <c:scaling>
          <c:orientation val="minMax"/>
          <c:max val="5"/>
        </c:scaling>
        <c:delete val="0"/>
        <c:axPos val="l"/>
        <c:numFmt formatCode="General" sourceLinked="1"/>
        <c:majorTickMark val="out"/>
        <c:minorTickMark val="none"/>
        <c:tickLblPos val="nextTo"/>
        <c:crossAx val="-11057762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'[Indicador cumplimiento de compromisos 18052020.xlsx]Estados'!$L$3:$L$29</c:f>
              <c:strCache>
                <c:ptCount val="27"/>
                <c:pt idx="0">
                  <c:v>Tabasco</c:v>
                </c:pt>
                <c:pt idx="1">
                  <c:v>Chihuahua</c:v>
                </c:pt>
                <c:pt idx="2">
                  <c:v>Quintana Roo</c:v>
                </c:pt>
                <c:pt idx="3">
                  <c:v>Sinaloa</c:v>
                </c:pt>
                <c:pt idx="4">
                  <c:v>Sonora</c:v>
                </c:pt>
                <c:pt idx="5">
                  <c:v>San Luis Potosí</c:v>
                </c:pt>
                <c:pt idx="6">
                  <c:v>Nayarit</c:v>
                </c:pt>
                <c:pt idx="7">
                  <c:v>Puebla</c:v>
                </c:pt>
                <c:pt idx="8">
                  <c:v>Yucatán</c:v>
                </c:pt>
                <c:pt idx="9">
                  <c:v>Guerrero</c:v>
                </c:pt>
                <c:pt idx="10">
                  <c:v>Veracruz</c:v>
                </c:pt>
                <c:pt idx="11">
                  <c:v>Querétaro</c:v>
                </c:pt>
                <c:pt idx="12">
                  <c:v>Michoacán</c:v>
                </c:pt>
                <c:pt idx="13">
                  <c:v>Edomex</c:v>
                </c:pt>
                <c:pt idx="14">
                  <c:v>Morelos</c:v>
                </c:pt>
                <c:pt idx="15">
                  <c:v>Chiapas</c:v>
                </c:pt>
                <c:pt idx="16">
                  <c:v>Aguascalientes</c:v>
                </c:pt>
                <c:pt idx="17">
                  <c:v>Oaxaca</c:v>
                </c:pt>
                <c:pt idx="18">
                  <c:v>Guanajuato</c:v>
                </c:pt>
                <c:pt idx="19">
                  <c:v>Baja California Sur</c:v>
                </c:pt>
                <c:pt idx="20">
                  <c:v>Colima</c:v>
                </c:pt>
                <c:pt idx="21">
                  <c:v>Tamaulipas</c:v>
                </c:pt>
                <c:pt idx="22">
                  <c:v>Hidalgo</c:v>
                </c:pt>
                <c:pt idx="23">
                  <c:v>Nuevo León</c:v>
                </c:pt>
                <c:pt idx="24">
                  <c:v>Coahuila</c:v>
                </c:pt>
                <c:pt idx="25">
                  <c:v>Tlaxcala</c:v>
                </c:pt>
                <c:pt idx="26">
                  <c:v>Zacatecas</c:v>
                </c:pt>
              </c:strCache>
            </c:strRef>
          </c:cat>
          <c:val>
            <c:numRef>
              <c:f>'[Indicador cumplimiento de compromisos 18052020.xlsx]Estados'!$M$3:$M$29</c:f>
              <c:numCache>
                <c:formatCode>General</c:formatCode>
                <c:ptCount val="27"/>
                <c:pt idx="0">
                  <c:v>133</c:v>
                </c:pt>
                <c:pt idx="1">
                  <c:v>110</c:v>
                </c:pt>
                <c:pt idx="2">
                  <c:v>101</c:v>
                </c:pt>
                <c:pt idx="3">
                  <c:v>95</c:v>
                </c:pt>
                <c:pt idx="4">
                  <c:v>91</c:v>
                </c:pt>
                <c:pt idx="5">
                  <c:v>89</c:v>
                </c:pt>
                <c:pt idx="6">
                  <c:v>85</c:v>
                </c:pt>
                <c:pt idx="7">
                  <c:v>84</c:v>
                </c:pt>
                <c:pt idx="8">
                  <c:v>82</c:v>
                </c:pt>
                <c:pt idx="9">
                  <c:v>77</c:v>
                </c:pt>
                <c:pt idx="10">
                  <c:v>75</c:v>
                </c:pt>
                <c:pt idx="11">
                  <c:v>71</c:v>
                </c:pt>
                <c:pt idx="12">
                  <c:v>62</c:v>
                </c:pt>
                <c:pt idx="13">
                  <c:v>61</c:v>
                </c:pt>
                <c:pt idx="14">
                  <c:v>58</c:v>
                </c:pt>
                <c:pt idx="15">
                  <c:v>53</c:v>
                </c:pt>
                <c:pt idx="16">
                  <c:v>50</c:v>
                </c:pt>
                <c:pt idx="17">
                  <c:v>32</c:v>
                </c:pt>
                <c:pt idx="18">
                  <c:v>25</c:v>
                </c:pt>
                <c:pt idx="19">
                  <c:v>21</c:v>
                </c:pt>
                <c:pt idx="20">
                  <c:v>21</c:v>
                </c:pt>
                <c:pt idx="21">
                  <c:v>17</c:v>
                </c:pt>
                <c:pt idx="22">
                  <c:v>9</c:v>
                </c:pt>
                <c:pt idx="23">
                  <c:v>8</c:v>
                </c:pt>
                <c:pt idx="24">
                  <c:v>3</c:v>
                </c:pt>
                <c:pt idx="25">
                  <c:v>2</c:v>
                </c:pt>
                <c:pt idx="2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FDA-410A-B252-C1A8B4E923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105775664"/>
        <c:axId val="-1105784912"/>
      </c:barChart>
      <c:catAx>
        <c:axId val="-1105775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-1105784912"/>
        <c:crosses val="autoZero"/>
        <c:auto val="1"/>
        <c:lblAlgn val="ctr"/>
        <c:lblOffset val="100"/>
        <c:noMultiLvlLbl val="0"/>
      </c:catAx>
      <c:valAx>
        <c:axId val="-11057849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1105775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6432852143482046E-2"/>
          <c:y val="7.4548702245552642E-2"/>
          <c:w val="0.89745603674540686"/>
          <c:h val="0.613793015456401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BD0D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kumimoji="0" lang="es-MX" sz="1000" b="0" i="0" u="none" strike="noStrike" kern="1200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Calibri" panose="020F0502020204030204" pitchFamily="34" charset="0"/>
                    <a:ea typeface="+mn-ea"/>
                    <a:cs typeface="+mn-cs"/>
                    <a:sym typeface="Calibri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Hoja3!$O$2:$O$14</c:f>
              <c:strCache>
                <c:ptCount val="13"/>
                <c:pt idx="0">
                  <c:v>El mante</c:v>
                </c:pt>
                <c:pt idx="1">
                  <c:v>Celaya</c:v>
                </c:pt>
                <c:pt idx="2">
                  <c:v>Tlaxcala</c:v>
                </c:pt>
                <c:pt idx="3">
                  <c:v>Oaxaca</c:v>
                </c:pt>
                <c:pt idx="4">
                  <c:v>San Miguel de Allende</c:v>
                </c:pt>
                <c:pt idx="5">
                  <c:v>Durango</c:v>
                </c:pt>
                <c:pt idx="6">
                  <c:v>Veracruz</c:v>
                </c:pt>
                <c:pt idx="7">
                  <c:v>Mérida</c:v>
                </c:pt>
                <c:pt idx="8">
                  <c:v>Monterrey</c:v>
                </c:pt>
                <c:pt idx="9">
                  <c:v>Hidalgo del Parral</c:v>
                </c:pt>
                <c:pt idx="10">
                  <c:v>Apaseo el grande</c:v>
                </c:pt>
                <c:pt idx="11">
                  <c:v>Tijuana</c:v>
                </c:pt>
                <c:pt idx="12">
                  <c:v>Puebla</c:v>
                </c:pt>
              </c:strCache>
            </c:strRef>
          </c:cat>
          <c:val>
            <c:numRef>
              <c:f>Hoja3!$P$2:$P$14</c:f>
              <c:numCache>
                <c:formatCode>General</c:formatCode>
                <c:ptCount val="13"/>
                <c:pt idx="0">
                  <c:v>82</c:v>
                </c:pt>
                <c:pt idx="1">
                  <c:v>54</c:v>
                </c:pt>
                <c:pt idx="2">
                  <c:v>22</c:v>
                </c:pt>
                <c:pt idx="3">
                  <c:v>21</c:v>
                </c:pt>
                <c:pt idx="4">
                  <c:v>20</c:v>
                </c:pt>
                <c:pt idx="5">
                  <c:v>18</c:v>
                </c:pt>
                <c:pt idx="6">
                  <c:v>11</c:v>
                </c:pt>
                <c:pt idx="7">
                  <c:v>11</c:v>
                </c:pt>
                <c:pt idx="8">
                  <c:v>11</c:v>
                </c:pt>
                <c:pt idx="9">
                  <c:v>11</c:v>
                </c:pt>
                <c:pt idx="10">
                  <c:v>9</c:v>
                </c:pt>
                <c:pt idx="11">
                  <c:v>3</c:v>
                </c:pt>
                <c:pt idx="1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105787088"/>
        <c:axId val="-1105778384"/>
      </c:barChart>
      <c:catAx>
        <c:axId val="-1105787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s-MX"/>
          </a:p>
        </c:txPr>
        <c:crossAx val="-1105778384"/>
        <c:crosses val="autoZero"/>
        <c:auto val="1"/>
        <c:lblAlgn val="ctr"/>
        <c:lblOffset val="100"/>
        <c:noMultiLvlLbl val="0"/>
      </c:catAx>
      <c:valAx>
        <c:axId val="-11057783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-1105787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ctr">
        <a:defRPr lang="es-MX" sz="1200" b="0" i="0" u="none" strike="noStrike" kern="1200" baseline="0">
          <a:solidFill>
            <a:prstClr val="black">
              <a:lumMod val="65000"/>
              <a:lumOff val="35000"/>
            </a:prstClr>
          </a:solidFill>
          <a:latin typeface="+mn-lt"/>
          <a:ea typeface="+mn-ea"/>
          <a:cs typeface="+mn-cs"/>
        </a:defRPr>
      </a:pPr>
      <a:endParaRPr lang="es-MX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xmlns="" id="{D69DCE01-C5A2-134B-B01A-1186C431F9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DCF67F46-389F-AC40-8A65-6CF9FD69B9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B9A5C18-6988-0247-9839-7988680E10AC}" type="datetimeFigureOut">
              <a:rPr lang="es-MX" smtClean="0"/>
              <a:t>22/06/2020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402E4851-88CD-8A4B-A012-EFBC53A82EB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212CEAF9-6E00-444B-A08C-87E966BF9F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F4D60D0-88DA-1941-97E4-D869F49015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806346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934720" y="4415790"/>
            <a:ext cx="5140960" cy="4183380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1372261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lIns="93177" tIns="46589" rIns="93177" bIns="46589"/>
          <a:lstStyle/>
          <a:p>
            <a:pPr algn="r" hangingPunct="1">
              <a:defRPr/>
            </a:pPr>
            <a:fld id="{42944F50-3740-4595-9858-52E42FE36873}" type="slidenum">
              <a:rPr lang="es-MX" sz="1200" kern="1200">
                <a:solidFill>
                  <a:prstClr val="black"/>
                </a:solidFill>
              </a:rPr>
              <a:pPr algn="r" hangingPunct="1">
                <a:defRPr/>
              </a:pPr>
              <a:t>1</a:t>
            </a:fld>
            <a:endParaRPr lang="es-MX" sz="1200" kern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00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47713" y="1181100"/>
            <a:ext cx="5670550" cy="31892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8027" indent="-178027" defTabSz="949478">
              <a:buFont typeface="Arial" charset="0"/>
              <a:buChar char="•"/>
              <a:defRPr/>
            </a:pPr>
            <a:r>
              <a:rPr lang="es-ES_tradnl"/>
              <a:t>El Indicador Sub-Nacional constituye el primer esfuerzo por medir de manera </a:t>
            </a:r>
            <a:r>
              <a:rPr lang="es-ES_tradnl">
                <a:latin typeface="Century Gothic" charset="0"/>
              </a:rPr>
              <a:t>anual y sistemática el avance de la política de mejora regulatoria en las entidades federativas y municipios del país.</a:t>
            </a:r>
          </a:p>
          <a:p>
            <a:pPr marL="178027" indent="-178027" defTabSz="949478">
              <a:buFont typeface="Arial" charset="0"/>
              <a:buChar char="•"/>
              <a:defRPr/>
            </a:pPr>
            <a:r>
              <a:rPr lang="es-ES_tradnl">
                <a:latin typeface="Century Gothic" charset="0"/>
              </a:rPr>
              <a:t>Este año se hizo una invitación abierta a todo municipio que decidiera participar; como resultado se obtuvo la participación de 63 municipios.</a:t>
            </a:r>
          </a:p>
          <a:p>
            <a:pPr marL="178027" indent="-178027" defTabSz="949478">
              <a:buFont typeface="Arial" charset="0"/>
              <a:buChar char="•"/>
              <a:defRPr/>
            </a:pPr>
            <a:endParaRPr lang="es-ES_tradnl">
              <a:latin typeface="Century Gothic" charset="0"/>
            </a:endParaRPr>
          </a:p>
          <a:p>
            <a:pPr marL="178027" indent="-178027" defTabSz="949478">
              <a:buFont typeface="Arial" charset="0"/>
              <a:buChar char="•"/>
              <a:defRPr/>
            </a:pPr>
            <a:r>
              <a:rPr lang="es-ES_tradnl">
                <a:latin typeface="Century Gothic" charset="0"/>
              </a:rPr>
              <a:t>La presente edición analizó las 32 </a:t>
            </a:r>
            <a:r>
              <a:rPr lang="es-ES_tradnl"/>
              <a:t>entidades federativas del país y los 63 municipios participantes, resultados que permiten realizar comparativos de avance entre estados y municipios en materia de mejora regulatoria, lo que permitirá propiciar el desarrollo de políticas, instituciones y herramientas en la materia.</a:t>
            </a:r>
          </a:p>
          <a:p>
            <a:pPr marL="178027" indent="-178027">
              <a:buFont typeface="Arial" charset="0"/>
              <a:buChar char="•"/>
            </a:pPr>
            <a:endParaRPr lang="es-ES_tradnl"/>
          </a:p>
          <a:p>
            <a:pPr marL="178027" indent="-178027">
              <a:buFont typeface="Arial" charset="0"/>
              <a:buChar char="•"/>
            </a:pPr>
            <a:r>
              <a:rPr lang="es-ES_tradnl"/>
              <a:t>Se puede observar que el estado que obtuvo el mejor</a:t>
            </a:r>
            <a:r>
              <a:rPr lang="es-ES_tradnl" baseline="0"/>
              <a:t> desempeño fue Nuevo León con una calificación de 3.55 sobre 5; seguido por los estados de Colima y Aguascalientes los cuales obtuvieron una calificación de 3.50 y 3.10 respectivamente. </a:t>
            </a:r>
          </a:p>
          <a:p>
            <a:pPr marL="178027" indent="-178027">
              <a:buFont typeface="Arial" charset="0"/>
              <a:buChar char="•"/>
            </a:pPr>
            <a:endParaRPr lang="es-ES_tradnl" baseline="0"/>
          </a:p>
          <a:p>
            <a:pPr marL="178027" indent="-178027">
              <a:buFont typeface="Arial" charset="0"/>
              <a:buChar char="•"/>
            </a:pPr>
            <a:r>
              <a:rPr lang="es-ES_tradnl" baseline="0"/>
              <a:t>De manera particular el estado de Colima fue el que obtuvo mejor desempeño en el pilar de políticas y Nuevo León en los pilares de instituciones y herramientas. </a:t>
            </a:r>
            <a:endParaRPr lang="es-ES_tradnl"/>
          </a:p>
          <a:p>
            <a:pPr marL="178027" indent="-178027">
              <a:buFont typeface="Arial" charset="0"/>
              <a:buChar char="•"/>
            </a:pPr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lIns="93177" tIns="46589" rIns="93177" bIns="46589"/>
          <a:lstStyle/>
          <a:p>
            <a:pPr algn="r" hangingPunct="1">
              <a:defRPr/>
            </a:pPr>
            <a:fld id="{8E833CF1-29C0-E240-9D34-366E93AACAA7}" type="slidenum">
              <a:rPr lang="en-US" sz="1200" kern="1200">
                <a:solidFill>
                  <a:prstClr val="black"/>
                </a:solidFill>
              </a:rPr>
              <a:pPr algn="r" hangingPunct="1">
                <a:defRPr/>
              </a:pPr>
              <a:t>2</a:t>
            </a:fld>
            <a:endParaRPr lang="en-US" sz="1200" kern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093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47713" y="1181100"/>
            <a:ext cx="5670550" cy="31892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8027" indent="-178027" defTabSz="949478">
              <a:buFont typeface="Arial" charset="0"/>
              <a:buChar char="•"/>
              <a:defRPr/>
            </a:pPr>
            <a:r>
              <a:rPr lang="es-ES_tradnl"/>
              <a:t>El Indicador Sub-Nacional constituye el primer esfuerzo por medir de manera </a:t>
            </a:r>
            <a:r>
              <a:rPr lang="es-ES_tradnl">
                <a:latin typeface="Century Gothic" charset="0"/>
              </a:rPr>
              <a:t>anual y sistemática el avance de la política de mejora regulatoria en las entidades federativas y municipios del país.</a:t>
            </a:r>
          </a:p>
          <a:p>
            <a:pPr marL="178027" indent="-178027" defTabSz="949478">
              <a:buFont typeface="Arial" charset="0"/>
              <a:buChar char="•"/>
              <a:defRPr/>
            </a:pPr>
            <a:r>
              <a:rPr lang="es-ES_tradnl">
                <a:latin typeface="Century Gothic" charset="0"/>
              </a:rPr>
              <a:t>Este año se hizo una invitación abierta a todo municipio que decidiera participar; como resultado se obtuvo la participación de 63 municipios.</a:t>
            </a:r>
          </a:p>
          <a:p>
            <a:pPr marL="178027" indent="-178027" defTabSz="949478">
              <a:buFont typeface="Arial" charset="0"/>
              <a:buChar char="•"/>
              <a:defRPr/>
            </a:pPr>
            <a:endParaRPr lang="es-ES_tradnl">
              <a:latin typeface="Century Gothic" charset="0"/>
            </a:endParaRPr>
          </a:p>
          <a:p>
            <a:pPr marL="178027" indent="-178027" defTabSz="949478">
              <a:buFont typeface="Arial" charset="0"/>
              <a:buChar char="•"/>
              <a:defRPr/>
            </a:pPr>
            <a:r>
              <a:rPr lang="es-ES_tradnl">
                <a:latin typeface="Century Gothic" charset="0"/>
              </a:rPr>
              <a:t>La presente edición analizó las 32 </a:t>
            </a:r>
            <a:r>
              <a:rPr lang="es-ES_tradnl"/>
              <a:t>entidades federativas del país y los 63 municipios participantes, resultados que permiten realizar comparativos de avance entre estados y municipios en materia de mejora regulatoria, lo que permitirá propiciar el desarrollo de políticas, instituciones y herramientas en la materia.</a:t>
            </a:r>
          </a:p>
          <a:p>
            <a:pPr marL="178027" indent="-178027">
              <a:buFont typeface="Arial" charset="0"/>
              <a:buChar char="•"/>
            </a:pPr>
            <a:endParaRPr lang="es-ES_tradnl"/>
          </a:p>
          <a:p>
            <a:pPr marL="178027" indent="-178027">
              <a:buFont typeface="Arial" charset="0"/>
              <a:buChar char="•"/>
            </a:pPr>
            <a:r>
              <a:rPr lang="es-ES_tradnl"/>
              <a:t>Se puede observar que el estado que obtuvo el mejor</a:t>
            </a:r>
            <a:r>
              <a:rPr lang="es-ES_tradnl" baseline="0"/>
              <a:t> desempeño fue Nuevo León con una calificación de 3.55 sobre 5; seguido por los estados de Colima y Aguascalientes los cuales obtuvieron una calificación de 3.50 y 3.10 respectivamente. </a:t>
            </a:r>
          </a:p>
          <a:p>
            <a:pPr marL="178027" indent="-178027">
              <a:buFont typeface="Arial" charset="0"/>
              <a:buChar char="•"/>
            </a:pPr>
            <a:endParaRPr lang="es-ES_tradnl" baseline="0"/>
          </a:p>
          <a:p>
            <a:pPr marL="178027" indent="-178027">
              <a:buFont typeface="Arial" charset="0"/>
              <a:buChar char="•"/>
            </a:pPr>
            <a:r>
              <a:rPr lang="es-ES_tradnl" baseline="0"/>
              <a:t>De manera particular el estado de Colima fue el que obtuvo mejor desempeño en el pilar de políticas y Nuevo León en los pilares de instituciones y herramientas. </a:t>
            </a:r>
            <a:endParaRPr lang="es-ES_tradnl"/>
          </a:p>
          <a:p>
            <a:pPr marL="178027" indent="-178027">
              <a:buFont typeface="Arial" charset="0"/>
              <a:buChar char="•"/>
            </a:pPr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lIns="93177" tIns="46589" rIns="93177" bIns="46589"/>
          <a:lstStyle/>
          <a:p>
            <a:pPr algn="r" hangingPunct="1">
              <a:defRPr/>
            </a:pPr>
            <a:fld id="{8E833CF1-29C0-E240-9D34-366E93AACAA7}" type="slidenum">
              <a:rPr lang="en-US" sz="1200" kern="1200">
                <a:solidFill>
                  <a:prstClr val="black"/>
                </a:solidFill>
              </a:rPr>
              <a:pPr algn="r" hangingPunct="1">
                <a:defRPr/>
              </a:pPr>
              <a:t>3</a:t>
            </a:fld>
            <a:endParaRPr lang="en-US" sz="1200" kern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554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47713" y="1181100"/>
            <a:ext cx="5670550" cy="31892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8027" indent="-178027" defTabSz="949478">
              <a:buFont typeface="Arial" charset="0"/>
              <a:buChar char="•"/>
              <a:defRPr/>
            </a:pPr>
            <a:r>
              <a:rPr lang="es-ES_tradnl"/>
              <a:t>El Indicador Sub-Nacional constituye el primer esfuerzo por medir de manera </a:t>
            </a:r>
            <a:r>
              <a:rPr lang="es-ES_tradnl">
                <a:latin typeface="Century Gothic" charset="0"/>
              </a:rPr>
              <a:t>anual y sistemática el avance de la política de mejora regulatoria en las entidades federativas y municipios del país.</a:t>
            </a:r>
          </a:p>
          <a:p>
            <a:pPr marL="178027" indent="-178027" defTabSz="949478">
              <a:buFont typeface="Arial" charset="0"/>
              <a:buChar char="•"/>
              <a:defRPr/>
            </a:pPr>
            <a:r>
              <a:rPr lang="es-ES_tradnl">
                <a:latin typeface="Century Gothic" charset="0"/>
              </a:rPr>
              <a:t>Este año se hizo una invitación abierta a todo municipio que decidiera participar; como resultado se obtuvo la participación de 63 municipios.</a:t>
            </a:r>
          </a:p>
          <a:p>
            <a:pPr marL="178027" indent="-178027" defTabSz="949478">
              <a:buFont typeface="Arial" charset="0"/>
              <a:buChar char="•"/>
              <a:defRPr/>
            </a:pPr>
            <a:endParaRPr lang="es-ES_tradnl">
              <a:latin typeface="Century Gothic" charset="0"/>
            </a:endParaRPr>
          </a:p>
          <a:p>
            <a:pPr marL="178027" indent="-178027" defTabSz="949478">
              <a:buFont typeface="Arial" charset="0"/>
              <a:buChar char="•"/>
              <a:defRPr/>
            </a:pPr>
            <a:r>
              <a:rPr lang="es-ES_tradnl">
                <a:latin typeface="Century Gothic" charset="0"/>
              </a:rPr>
              <a:t>La presente edición analizó las 32 </a:t>
            </a:r>
            <a:r>
              <a:rPr lang="es-ES_tradnl"/>
              <a:t>entidades federativas del país y los 63 municipios participantes, resultados que permiten realizar comparativos de avance entre estados y municipios en materia de mejora regulatoria, lo que permitirá propiciar el desarrollo de políticas, instituciones y herramientas en la materia.</a:t>
            </a:r>
          </a:p>
          <a:p>
            <a:pPr marL="178027" indent="-178027">
              <a:buFont typeface="Arial" charset="0"/>
              <a:buChar char="•"/>
            </a:pPr>
            <a:endParaRPr lang="es-ES_tradnl"/>
          </a:p>
          <a:p>
            <a:pPr marL="178027" indent="-178027">
              <a:buFont typeface="Arial" charset="0"/>
              <a:buChar char="•"/>
            </a:pPr>
            <a:r>
              <a:rPr lang="es-ES_tradnl"/>
              <a:t>Se puede observar que el estado que obtuvo el mejor</a:t>
            </a:r>
            <a:r>
              <a:rPr lang="es-ES_tradnl" baseline="0"/>
              <a:t> desempeño fue Nuevo León con una calificación de 3.55 sobre 5; seguido por los estados de Colima y Aguascalientes los cuales obtuvieron una calificación de 3.50 y 3.10 respectivamente. </a:t>
            </a:r>
          </a:p>
          <a:p>
            <a:pPr marL="178027" indent="-178027">
              <a:buFont typeface="Arial" charset="0"/>
              <a:buChar char="•"/>
            </a:pPr>
            <a:endParaRPr lang="es-ES_tradnl" baseline="0"/>
          </a:p>
          <a:p>
            <a:pPr marL="178027" indent="-178027">
              <a:buFont typeface="Arial" charset="0"/>
              <a:buChar char="•"/>
            </a:pPr>
            <a:r>
              <a:rPr lang="es-ES_tradnl" baseline="0"/>
              <a:t>De manera particular el estado de Colima fue el que obtuvo mejor desempeño en el pilar de políticas y Nuevo León en los pilares de instituciones y herramientas. </a:t>
            </a:r>
            <a:endParaRPr lang="es-ES_tradnl"/>
          </a:p>
          <a:p>
            <a:pPr marL="178027" indent="-178027">
              <a:buFont typeface="Arial" charset="0"/>
              <a:buChar char="•"/>
            </a:pPr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lIns="93177" tIns="46589" rIns="93177" bIns="46589"/>
          <a:lstStyle/>
          <a:p>
            <a:pPr algn="r" hangingPunct="1">
              <a:defRPr/>
            </a:pPr>
            <a:fld id="{8E833CF1-29C0-E240-9D34-366E93AACAA7}" type="slidenum">
              <a:rPr lang="en-US" sz="1200" kern="1200">
                <a:solidFill>
                  <a:prstClr val="black"/>
                </a:solidFill>
              </a:rPr>
              <a:pPr algn="r" hangingPunct="1">
                <a:defRPr/>
              </a:pPr>
              <a:t>4</a:t>
            </a:fld>
            <a:endParaRPr lang="en-US" sz="1200" kern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575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47713" y="1181100"/>
            <a:ext cx="5670550" cy="31892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8027" indent="-178027" defTabSz="949478">
              <a:buFont typeface="Arial" charset="0"/>
              <a:buChar char="•"/>
              <a:defRPr/>
            </a:pPr>
            <a:r>
              <a:rPr lang="es-ES_tradnl"/>
              <a:t>El Indicador Sub-Nacional constituye el primer esfuerzo por medir de manera </a:t>
            </a:r>
            <a:r>
              <a:rPr lang="es-ES_tradnl">
                <a:latin typeface="Century Gothic" charset="0"/>
              </a:rPr>
              <a:t>anual y sistemática el avance de la política de mejora regulatoria en las entidades federativas y municipios del país.</a:t>
            </a:r>
          </a:p>
          <a:p>
            <a:pPr marL="178027" indent="-178027" defTabSz="949478">
              <a:buFont typeface="Arial" charset="0"/>
              <a:buChar char="•"/>
              <a:defRPr/>
            </a:pPr>
            <a:r>
              <a:rPr lang="es-ES_tradnl">
                <a:latin typeface="Century Gothic" charset="0"/>
              </a:rPr>
              <a:t>Este año se hizo una invitación abierta a todo municipio que decidiera participar; como resultado se obtuvo la participación de 63 municipios.</a:t>
            </a:r>
          </a:p>
          <a:p>
            <a:pPr marL="178027" indent="-178027" defTabSz="949478">
              <a:buFont typeface="Arial" charset="0"/>
              <a:buChar char="•"/>
              <a:defRPr/>
            </a:pPr>
            <a:endParaRPr lang="es-ES_tradnl">
              <a:latin typeface="Century Gothic" charset="0"/>
            </a:endParaRPr>
          </a:p>
          <a:p>
            <a:pPr marL="178027" indent="-178027" defTabSz="949478">
              <a:buFont typeface="Arial" charset="0"/>
              <a:buChar char="•"/>
              <a:defRPr/>
            </a:pPr>
            <a:r>
              <a:rPr lang="es-ES_tradnl">
                <a:latin typeface="Century Gothic" charset="0"/>
              </a:rPr>
              <a:t>La presente edición analizó las 32 </a:t>
            </a:r>
            <a:r>
              <a:rPr lang="es-ES_tradnl"/>
              <a:t>entidades federativas del país y los 63 municipios participantes, resultados que permiten realizar comparativos de avance entre estados y municipios en materia de mejora regulatoria, lo que permitirá propiciar el desarrollo de políticas, instituciones y herramientas en la materia.</a:t>
            </a:r>
          </a:p>
          <a:p>
            <a:pPr marL="178027" indent="-178027">
              <a:buFont typeface="Arial" charset="0"/>
              <a:buChar char="•"/>
            </a:pPr>
            <a:endParaRPr lang="es-ES_tradnl"/>
          </a:p>
          <a:p>
            <a:pPr marL="178027" indent="-178027">
              <a:buFont typeface="Arial" charset="0"/>
              <a:buChar char="•"/>
            </a:pPr>
            <a:r>
              <a:rPr lang="es-ES_tradnl"/>
              <a:t>Se puede observar que el estado que obtuvo el mejor</a:t>
            </a:r>
            <a:r>
              <a:rPr lang="es-ES_tradnl" baseline="0"/>
              <a:t> desempeño fue Nuevo León con una calificación de 3.55 sobre 5; seguido por los estados de Colima y Aguascalientes los cuales obtuvieron una calificación de 3.50 y 3.10 respectivamente. </a:t>
            </a:r>
          </a:p>
          <a:p>
            <a:pPr marL="178027" indent="-178027">
              <a:buFont typeface="Arial" charset="0"/>
              <a:buChar char="•"/>
            </a:pPr>
            <a:endParaRPr lang="es-ES_tradnl" baseline="0"/>
          </a:p>
          <a:p>
            <a:pPr marL="178027" indent="-178027">
              <a:buFont typeface="Arial" charset="0"/>
              <a:buChar char="•"/>
            </a:pPr>
            <a:r>
              <a:rPr lang="es-ES_tradnl" baseline="0"/>
              <a:t>De manera particular el estado de Colima fue el que obtuvo mejor desempeño en el pilar de políticas y Nuevo León en los pilares de instituciones y herramientas. </a:t>
            </a:r>
            <a:endParaRPr lang="es-ES_tradnl"/>
          </a:p>
          <a:p>
            <a:pPr marL="178027" indent="-178027">
              <a:buFont typeface="Arial" charset="0"/>
              <a:buChar char="•"/>
            </a:pPr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lIns="93177" tIns="46589" rIns="93177" bIns="46589"/>
          <a:lstStyle/>
          <a:p>
            <a:pPr algn="r" hangingPunct="1">
              <a:defRPr/>
            </a:pPr>
            <a:fld id="{8E833CF1-29C0-E240-9D34-366E93AACAA7}" type="slidenum">
              <a:rPr lang="en-US" sz="1200" kern="1200">
                <a:solidFill>
                  <a:prstClr val="black"/>
                </a:solidFill>
              </a:rPr>
              <a:pPr algn="r" hangingPunct="1">
                <a:defRPr/>
              </a:pPr>
              <a:t>5</a:t>
            </a:fld>
            <a:endParaRPr lang="en-US" sz="1200" kern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329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47713" y="1181100"/>
            <a:ext cx="5670550" cy="31892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8027" indent="-178027" defTabSz="949478">
              <a:buFont typeface="Arial" charset="0"/>
              <a:buChar char="•"/>
              <a:defRPr/>
            </a:pPr>
            <a:r>
              <a:rPr lang="es-ES_tradnl"/>
              <a:t>El Indicador Sub-Nacional constituye el primer esfuerzo por medir de manera </a:t>
            </a:r>
            <a:r>
              <a:rPr lang="es-ES_tradnl">
                <a:latin typeface="Century Gothic" charset="0"/>
              </a:rPr>
              <a:t>anual y sistemática el avance de la política de mejora regulatoria en las entidades federativas y municipios del país.</a:t>
            </a:r>
          </a:p>
          <a:p>
            <a:pPr marL="178027" indent="-178027" defTabSz="949478">
              <a:buFont typeface="Arial" charset="0"/>
              <a:buChar char="•"/>
              <a:defRPr/>
            </a:pPr>
            <a:r>
              <a:rPr lang="es-ES_tradnl">
                <a:latin typeface="Century Gothic" charset="0"/>
              </a:rPr>
              <a:t>Este año se hizo una invitación abierta a todo municipio que decidiera participar; como resultado se obtuvo la participación de 63 municipios.</a:t>
            </a:r>
          </a:p>
          <a:p>
            <a:pPr marL="178027" indent="-178027" defTabSz="949478">
              <a:buFont typeface="Arial" charset="0"/>
              <a:buChar char="•"/>
              <a:defRPr/>
            </a:pPr>
            <a:endParaRPr lang="es-ES_tradnl">
              <a:latin typeface="Century Gothic" charset="0"/>
            </a:endParaRPr>
          </a:p>
          <a:p>
            <a:pPr marL="178027" indent="-178027" defTabSz="949478">
              <a:buFont typeface="Arial" charset="0"/>
              <a:buChar char="•"/>
              <a:defRPr/>
            </a:pPr>
            <a:r>
              <a:rPr lang="es-ES_tradnl">
                <a:latin typeface="Century Gothic" charset="0"/>
              </a:rPr>
              <a:t>La presente edición analizó las 32 </a:t>
            </a:r>
            <a:r>
              <a:rPr lang="es-ES_tradnl"/>
              <a:t>entidades federativas del país y los 63 municipios participantes, resultados que permiten realizar comparativos de avance entre estados y municipios en materia de mejora regulatoria, lo que permitirá propiciar el desarrollo de políticas, instituciones y herramientas en la materia.</a:t>
            </a:r>
          </a:p>
          <a:p>
            <a:pPr marL="178027" indent="-178027">
              <a:buFont typeface="Arial" charset="0"/>
              <a:buChar char="•"/>
            </a:pPr>
            <a:endParaRPr lang="es-ES_tradnl"/>
          </a:p>
          <a:p>
            <a:pPr marL="178027" indent="-178027">
              <a:buFont typeface="Arial" charset="0"/>
              <a:buChar char="•"/>
            </a:pPr>
            <a:r>
              <a:rPr lang="es-ES_tradnl"/>
              <a:t>Se puede observar que el estado que obtuvo el mejor</a:t>
            </a:r>
            <a:r>
              <a:rPr lang="es-ES_tradnl" baseline="0"/>
              <a:t> desempeño fue Nuevo León con una calificación de 3.55 sobre 5; seguido por los estados de Colima y Aguascalientes los cuales obtuvieron una calificación de 3.50 y 3.10 respectivamente. </a:t>
            </a:r>
          </a:p>
          <a:p>
            <a:pPr marL="178027" indent="-178027">
              <a:buFont typeface="Arial" charset="0"/>
              <a:buChar char="•"/>
            </a:pPr>
            <a:endParaRPr lang="es-ES_tradnl" baseline="0"/>
          </a:p>
          <a:p>
            <a:pPr marL="178027" indent="-178027">
              <a:buFont typeface="Arial" charset="0"/>
              <a:buChar char="•"/>
            </a:pPr>
            <a:r>
              <a:rPr lang="es-ES_tradnl" baseline="0"/>
              <a:t>De manera particular el estado de Colima fue el que obtuvo mejor desempeño en el pilar de políticas y Nuevo León en los pilares de instituciones y herramientas. </a:t>
            </a:r>
            <a:endParaRPr lang="es-ES_tradnl"/>
          </a:p>
          <a:p>
            <a:pPr marL="178027" indent="-178027">
              <a:buFont typeface="Arial" charset="0"/>
              <a:buChar char="•"/>
            </a:pPr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lIns="93177" tIns="46589" rIns="93177" bIns="46589"/>
          <a:lstStyle/>
          <a:p>
            <a:pPr algn="r" hangingPunct="1">
              <a:defRPr/>
            </a:pPr>
            <a:fld id="{8E833CF1-29C0-E240-9D34-366E93AACAA7}" type="slidenum">
              <a:rPr lang="en-US" sz="1200" kern="1200">
                <a:solidFill>
                  <a:prstClr val="black"/>
                </a:solidFill>
              </a:rPr>
              <a:pPr algn="r" hangingPunct="1">
                <a:defRPr/>
              </a:pPr>
              <a:t>6</a:t>
            </a:fld>
            <a:endParaRPr lang="en-US" sz="1200" kern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959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31800" y="708025"/>
            <a:ext cx="6302375" cy="35448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15396" indent="-178027" algn="just">
              <a:lnSpc>
                <a:spcPct val="108000"/>
              </a:lnSpc>
              <a:spcAft>
                <a:spcPts val="1246"/>
              </a:spcAft>
              <a:buFont typeface="Arial" charset="0"/>
              <a:buChar char="•"/>
            </a:pPr>
            <a:r>
              <a:rPr lang="es-MX" sz="1100">
                <a:latin typeface="Century Gothic" charset="0"/>
                <a:ea typeface="Century Gothic" charset="0"/>
                <a:cs typeface="Century Gothic" charset="0"/>
              </a:rPr>
              <a:t>Se puede observar un avance general en todos los niveles de gobierno: a nivel municipal se avanzaron 3%; a nivel estatal se avanzó el 8%, y a nivel federal el 4%.</a:t>
            </a:r>
          </a:p>
          <a:p>
            <a:pPr marL="415396" indent="-178027" algn="just">
              <a:lnSpc>
                <a:spcPct val="108000"/>
              </a:lnSpc>
              <a:spcAft>
                <a:spcPts val="1246"/>
              </a:spcAft>
              <a:buFont typeface="Arial" charset="0"/>
              <a:buChar char="•"/>
            </a:pPr>
            <a:r>
              <a:rPr lang="es-MX" sz="1100">
                <a:latin typeface="Century Gothic" charset="0"/>
                <a:ea typeface="Century Gothic" charset="0"/>
                <a:cs typeface="Century Gothic" charset="0"/>
              </a:rPr>
              <a:t>Es importante recalcar que en general existe un avance en el país en temas de mejora regulatoria; en este ejercicio se sumaron 31 municipios adicionales a los evaluados en el 2017. </a:t>
            </a:r>
          </a:p>
          <a:p>
            <a:pPr marL="415396" indent="-178027" algn="just">
              <a:lnSpc>
                <a:spcPct val="108000"/>
              </a:lnSpc>
              <a:spcAft>
                <a:spcPts val="1246"/>
              </a:spcAft>
              <a:buFont typeface="Arial" charset="0"/>
              <a:buChar char="•"/>
            </a:pPr>
            <a:r>
              <a:rPr lang="es-MX" sz="1100">
                <a:latin typeface="Century Gothic" charset="0"/>
                <a:ea typeface="Century Gothic" charset="0"/>
                <a:cs typeface="Century Gothic" charset="0"/>
              </a:rPr>
              <a:t>Por último si todas las entidades y municipios se comprometieran a implementar todas las recomendaciones propuestas entonces el avance sería de XXXXX</a:t>
            </a:r>
          </a:p>
        </p:txBody>
      </p:sp>
    </p:spTree>
    <p:extLst>
      <p:ext uri="{BB962C8B-B14F-4D97-AF65-F5344CB8AC3E}">
        <p14:creationId xmlns:p14="http://schemas.microsoft.com/office/powerpoint/2010/main" val="4811871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lIns="93177" tIns="46589" rIns="93177" bIns="46589"/>
          <a:lstStyle/>
          <a:p>
            <a:pPr algn="r" hangingPunct="1">
              <a:defRPr/>
            </a:pPr>
            <a:fld id="{42944F50-3740-4595-9858-52E42FE36873}" type="slidenum">
              <a:rPr lang="es-MX" sz="1200" kern="1200">
                <a:solidFill>
                  <a:prstClr val="black"/>
                </a:solidFill>
              </a:rPr>
              <a:pPr algn="r" hangingPunct="1">
                <a:defRPr/>
              </a:pPr>
              <a:t>11</a:t>
            </a:fld>
            <a:endParaRPr lang="es-MX" sz="1200" kern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046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94A9-57E9-4599-9049-220A7B8E1E3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50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94A9-57E9-4599-9049-220A7B8E1E3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210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94A9-57E9-4599-9049-220A7B8E1E3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766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2072021"/>
            <a:ext cx="9144000" cy="9468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>
                <a:solidFill>
                  <a:schemeClr val="tx2">
                    <a:lumMod val="75000"/>
                  </a:schemeClr>
                </a:solidFill>
                <a:latin typeface="Montserrat SemiBold" panose="00000700000000000000" pitchFamily="2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1452563" y="3606800"/>
            <a:ext cx="9215437" cy="11445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75000"/>
                  </a:schemeClr>
                </a:solidFill>
                <a:latin typeface="Montserrat SemiBold" panose="00000700000000000000" pitchFamily="2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34633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687611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dirty="0"/>
              <a:t>Haga clic para modificar el estilo de título de</a:t>
            </a:r>
            <a:endParaRPr lang="es-MX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119739B-ACC7-1A4E-906B-A9546BA1AB7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79377" y="5079"/>
            <a:ext cx="257695" cy="119167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5" b="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20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687611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dirty="0"/>
              <a:t>Haga clic para modificar el estilo de título de</a:t>
            </a:r>
            <a:endParaRPr lang="es-MX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119739B-ACC7-1A4E-906B-A9546BA1AB7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79377" y="5079"/>
            <a:ext cx="257695" cy="1191674"/>
          </a:xfrm>
          <a:prstGeom prst="rect">
            <a:avLst/>
          </a:prstGeom>
          <a:solidFill>
            <a:srgbClr val="40546A"/>
          </a:solidFill>
          <a:ln>
            <a:solidFill>
              <a:srgbClr val="4054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5" b="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532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7611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dirty="0"/>
              <a:t>Haga clic para modificar el estilo de título de</a:t>
            </a:r>
            <a:endParaRPr lang="es-MX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119739B-ACC7-1A4E-906B-A9546BA1AB7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79376" y="5079"/>
            <a:ext cx="257695" cy="1191674"/>
          </a:xfrm>
          <a:prstGeom prst="rect">
            <a:avLst/>
          </a:prstGeom>
          <a:solidFill>
            <a:srgbClr val="40546A"/>
          </a:solidFill>
          <a:ln>
            <a:solidFill>
              <a:srgbClr val="4054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996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olo el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6683DC7C-0DFD-A146-96AA-922A0BD91A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FF2200DE-3D26-A84D-8F5E-384E93FCF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9D56C6E-3E4E-2E4E-A2D6-8B0B5AAE2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119739B-ACC7-1A4E-906B-A9546BA1AB7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536380" y="3876851"/>
            <a:ext cx="7119240" cy="6588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rgbClr val="40546A"/>
                </a:solidFill>
                <a:latin typeface="Montserrat Medium" panose="00000600000000000000" pitchFamily="2" charset="0"/>
              </a:defRPr>
            </a:lvl1pPr>
            <a:lvl2pPr>
              <a:defRPr sz="2800">
                <a:solidFill>
                  <a:schemeClr val="bg1"/>
                </a:solidFill>
                <a:latin typeface="Montserrat Medium" panose="00000600000000000000" pitchFamily="2" charset="0"/>
              </a:defRPr>
            </a:lvl2pPr>
            <a:lvl3pPr>
              <a:defRPr sz="2400">
                <a:solidFill>
                  <a:schemeClr val="bg1"/>
                </a:solidFill>
                <a:latin typeface="Montserrat Medium" panose="00000600000000000000" pitchFamily="2" charset="0"/>
              </a:defRPr>
            </a:lvl3pPr>
            <a:lvl4pPr>
              <a:defRPr sz="2000">
                <a:solidFill>
                  <a:schemeClr val="bg1"/>
                </a:solidFill>
                <a:latin typeface="Montserrat Medium" panose="00000600000000000000" pitchFamily="2" charset="0"/>
              </a:defRPr>
            </a:lvl4pPr>
            <a:lvl5pPr>
              <a:defRPr sz="2000">
                <a:solidFill>
                  <a:schemeClr val="bg1"/>
                </a:solidFill>
                <a:latin typeface="Montserrat Medium" panose="000006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2589519"/>
            <a:ext cx="12192000" cy="100660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265C4F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498408" y="2811857"/>
            <a:ext cx="10126721" cy="56193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  <a:latin typeface="Montserrat SemiBold" panose="00000700000000000000" pitchFamily="2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9096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94A9-57E9-4599-9049-220A7B8E1E3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009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94A9-57E9-4599-9049-220A7B8E1E3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10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94A9-57E9-4599-9049-220A7B8E1E3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204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94A9-57E9-4599-9049-220A7B8E1E3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89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94A9-57E9-4599-9049-220A7B8E1E3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28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94A9-57E9-4599-9049-220A7B8E1E3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95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94A9-57E9-4599-9049-220A7B8E1E3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639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A94A9-57E9-4599-9049-220A7B8E1E3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09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A94A9-57E9-4599-9049-220A7B8E1E3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31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6" r:id="rId13"/>
    <p:sldLayoutId id="2147483697" r:id="rId14"/>
    <p:sldLayoutId id="2147483699" r:id="rId15"/>
    <p:sldLayoutId id="2147483705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2.wd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10" Type="http://schemas.openxmlformats.org/officeDocument/2006/relationships/image" Target="../media/image2.png"/><Relationship Id="rId4" Type="http://schemas.openxmlformats.org/officeDocument/2006/relationships/image" Target="../media/image5.png"/><Relationship Id="rId9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chart" Target="../charts/chart1.xml"/><Relationship Id="rId5" Type="http://schemas.openxmlformats.org/officeDocument/2006/relationships/image" Target="../media/image2.png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9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microsoft.com/office/2007/relationships/hdphoto" Target="../media/hdphoto2.wd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6.png"/><Relationship Id="rId11" Type="http://schemas.openxmlformats.org/officeDocument/2006/relationships/image" Target="../media/image3.png"/><Relationship Id="rId5" Type="http://schemas.openxmlformats.org/officeDocument/2006/relationships/image" Target="../media/image15.png"/><Relationship Id="rId10" Type="http://schemas.openxmlformats.org/officeDocument/2006/relationships/image" Target="../media/image8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20.png"/><Relationship Id="rId7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39436EC0-C8C5-43A0-A09F-C205CEC40611}"/>
              </a:ext>
            </a:extLst>
          </p:cNvPr>
          <p:cNvSpPr/>
          <p:nvPr/>
        </p:nvSpPr>
        <p:spPr>
          <a:xfrm>
            <a:off x="1199616" y="970010"/>
            <a:ext cx="10079999" cy="3960440"/>
          </a:xfrm>
          <a:prstGeom prst="rect">
            <a:avLst/>
          </a:prstGeom>
          <a:solidFill>
            <a:schemeClr val="bg2">
              <a:alpha val="49804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1">
              <a:defRPr/>
            </a:pPr>
            <a:endParaRPr lang="es-MX" kern="1200">
              <a:solidFill>
                <a:prstClr val="white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596008" y="1878023"/>
            <a:ext cx="9144000" cy="946813"/>
          </a:xfrm>
        </p:spPr>
        <p:txBody>
          <a:bodyPr anchor="ctr">
            <a:normAutofit fontScale="92500" lnSpcReduction="20000"/>
          </a:bodyPr>
          <a:lstStyle/>
          <a:p>
            <a:r>
              <a:rPr lang="es-MX">
                <a:solidFill>
                  <a:schemeClr val="accent1"/>
                </a:solidFill>
              </a:rPr>
              <a:t>Observatorio Nacional de Mejora Regulatoria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1596008" y="3254786"/>
            <a:ext cx="9215437" cy="1144588"/>
          </a:xfrm>
        </p:spPr>
        <p:txBody>
          <a:bodyPr/>
          <a:lstStyle/>
          <a:p>
            <a:r>
              <a:rPr lang="es-MX">
                <a:solidFill>
                  <a:schemeClr val="accent2"/>
                </a:solidFill>
              </a:rPr>
              <a:t>Indicador Subnacional de Mejora Regulatoria </a:t>
            </a:r>
          </a:p>
        </p:txBody>
      </p:sp>
      <p:cxnSp>
        <p:nvCxnSpPr>
          <p:cNvPr id="15" name="Conector recto 14"/>
          <p:cNvCxnSpPr/>
          <p:nvPr/>
        </p:nvCxnSpPr>
        <p:spPr>
          <a:xfrm>
            <a:off x="2639616" y="2947388"/>
            <a:ext cx="7200000" cy="4712"/>
          </a:xfrm>
          <a:prstGeom prst="line">
            <a:avLst/>
          </a:prstGeom>
          <a:ln w="381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12" name="Grupo 11"/>
          <p:cNvGrpSpPr/>
          <p:nvPr/>
        </p:nvGrpSpPr>
        <p:grpSpPr>
          <a:xfrm>
            <a:off x="3664167" y="5356154"/>
            <a:ext cx="4454084" cy="1224136"/>
            <a:chOff x="3664167" y="5356154"/>
            <a:chExt cx="4454084" cy="1224136"/>
          </a:xfrm>
        </p:grpSpPr>
        <p:pic>
          <p:nvPicPr>
            <p:cNvPr id="4" name="Picture 6" descr="Resultado de imagen para observatorio nacional de mejora regulatoria">
              <a:extLst>
                <a:ext uri="{FF2B5EF4-FFF2-40B4-BE49-F238E27FC236}">
                  <a16:creationId xmlns:a16="http://schemas.microsoft.com/office/drawing/2014/main" xmlns="" id="{051DD543-23F9-42C9-A8B8-5CDCBF4C4796}"/>
                </a:ext>
              </a:extLst>
            </p:cNvPr>
            <p:cNvPicPr/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03726" y="5570223"/>
              <a:ext cx="1914525" cy="900000"/>
            </a:xfrm>
            <a:prstGeom prst="rect">
              <a:avLst/>
            </a:prstGeom>
            <a:noFill/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xmlns="" id="{992A6BC4-3507-4B71-917D-9E2A7D4639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4167" y="5479648"/>
              <a:ext cx="2067439" cy="977148"/>
            </a:xfrm>
            <a:prstGeom prst="rect">
              <a:avLst/>
            </a:prstGeom>
          </p:spPr>
        </p:pic>
        <p:cxnSp>
          <p:nvCxnSpPr>
            <p:cNvPr id="18" name="Conector recto 17"/>
            <p:cNvCxnSpPr/>
            <p:nvPr/>
          </p:nvCxnSpPr>
          <p:spPr>
            <a:xfrm>
              <a:off x="5888979" y="5356154"/>
              <a:ext cx="0" cy="1224136"/>
            </a:xfrm>
            <a:prstGeom prst="line">
              <a:avLst/>
            </a:prstGeom>
            <a:ln w="3175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o 5"/>
          <p:cNvGrpSpPr/>
          <p:nvPr/>
        </p:nvGrpSpPr>
        <p:grpSpPr>
          <a:xfrm>
            <a:off x="10344472" y="205275"/>
            <a:ext cx="1540260" cy="355905"/>
            <a:chOff x="10344472" y="205275"/>
            <a:chExt cx="1540260" cy="355905"/>
          </a:xfrm>
        </p:grpSpPr>
        <p:pic>
          <p:nvPicPr>
            <p:cNvPr id="9" name="Picture 6" descr="Resultado de imagen para observatorio nacional de mejora regulatoria">
              <a:extLst>
                <a:ext uri="{FF2B5EF4-FFF2-40B4-BE49-F238E27FC236}">
                  <a16:creationId xmlns:a16="http://schemas.microsoft.com/office/drawing/2014/main" xmlns="" id="{051DD543-23F9-42C9-A8B8-5CDCBF4C4796}"/>
                </a:ext>
              </a:extLst>
            </p:cNvPr>
            <p:cNvPicPr/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08568" y="236780"/>
              <a:ext cx="676164" cy="292896"/>
            </a:xfrm>
            <a:prstGeom prst="rect">
              <a:avLst/>
            </a:prstGeom>
            <a:noFill/>
          </p:spPr>
        </p:pic>
        <p:cxnSp>
          <p:nvCxnSpPr>
            <p:cNvPr id="11" name="Conector recto 10"/>
            <p:cNvCxnSpPr/>
            <p:nvPr/>
          </p:nvCxnSpPr>
          <p:spPr>
            <a:xfrm>
              <a:off x="11136560" y="205275"/>
              <a:ext cx="0" cy="355905"/>
            </a:xfrm>
            <a:prstGeom prst="line">
              <a:avLst/>
            </a:prstGeom>
            <a:ln w="3175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Imagen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4472" y="248058"/>
              <a:ext cx="631947" cy="2986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43847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echa curvada hacia abajo 5"/>
          <p:cNvSpPr/>
          <p:nvPr/>
        </p:nvSpPr>
        <p:spPr>
          <a:xfrm flipV="1">
            <a:off x="3078115" y="4844334"/>
            <a:ext cx="3549639" cy="1164772"/>
          </a:xfrm>
          <a:prstGeom prst="curvedDownArrow">
            <a:avLst>
              <a:gd name="adj1" fmla="val 138785"/>
              <a:gd name="adj2" fmla="val 138785"/>
              <a:gd name="adj3" fmla="val 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1">
              <a:defRPr/>
            </a:pPr>
            <a:endParaRPr lang="es-MX" kern="1200">
              <a:solidFill>
                <a:prstClr val="black"/>
              </a:solidFill>
            </a:endParaRPr>
          </a:p>
        </p:txBody>
      </p:sp>
      <p:sp>
        <p:nvSpPr>
          <p:cNvPr id="31" name="Flecha curvada hacia abajo 30"/>
          <p:cNvSpPr/>
          <p:nvPr/>
        </p:nvSpPr>
        <p:spPr>
          <a:xfrm>
            <a:off x="834690" y="2207361"/>
            <a:ext cx="3549639" cy="1164772"/>
          </a:xfrm>
          <a:prstGeom prst="curvedDownArrow">
            <a:avLst>
              <a:gd name="adj1" fmla="val 138785"/>
              <a:gd name="adj2" fmla="val 138785"/>
              <a:gd name="adj3" fmla="val 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1">
              <a:defRPr/>
            </a:pPr>
            <a:endParaRPr lang="es-MX" kern="1200">
              <a:solidFill>
                <a:prstClr val="black"/>
              </a:solidFill>
            </a:endParaRPr>
          </a:p>
        </p:txBody>
      </p:sp>
      <p:sp>
        <p:nvSpPr>
          <p:cNvPr id="32" name="Flecha curvada hacia abajo 31"/>
          <p:cNvSpPr/>
          <p:nvPr/>
        </p:nvSpPr>
        <p:spPr>
          <a:xfrm>
            <a:off x="5357261" y="2207361"/>
            <a:ext cx="3549639" cy="1164772"/>
          </a:xfrm>
          <a:prstGeom prst="curvedDownArrow">
            <a:avLst>
              <a:gd name="adj1" fmla="val 138785"/>
              <a:gd name="adj2" fmla="val 138785"/>
              <a:gd name="adj3" fmla="val 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1">
              <a:defRPr/>
            </a:pPr>
            <a:endParaRPr lang="es-MX" kern="1200">
              <a:solidFill>
                <a:prstClr val="black"/>
              </a:solidFill>
            </a:endParaRPr>
          </a:p>
        </p:txBody>
      </p:sp>
      <p:sp>
        <p:nvSpPr>
          <p:cNvPr id="35" name="Flecha curvada hacia abajo 34"/>
          <p:cNvSpPr/>
          <p:nvPr/>
        </p:nvSpPr>
        <p:spPr>
          <a:xfrm flipV="1">
            <a:off x="7510694" y="4836342"/>
            <a:ext cx="3549639" cy="1164772"/>
          </a:xfrm>
          <a:prstGeom prst="curvedDownArrow">
            <a:avLst>
              <a:gd name="adj1" fmla="val 138785"/>
              <a:gd name="adj2" fmla="val 152375"/>
              <a:gd name="adj3" fmla="val 29907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1">
              <a:defRPr/>
            </a:pPr>
            <a:endParaRPr lang="es-MX" kern="1200">
              <a:solidFill>
                <a:prstClr val="black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22260"/>
            <a:ext cx="10515600" cy="687611"/>
          </a:xfrm>
        </p:spPr>
        <p:txBody>
          <a:bodyPr>
            <a:normAutofit fontScale="90000"/>
          </a:bodyPr>
          <a:lstStyle/>
          <a:p>
            <a:r>
              <a:rPr lang="es-MX" sz="4000" b="1">
                <a:solidFill>
                  <a:schemeClr val="accent2"/>
                </a:solidFill>
              </a:rPr>
              <a:t>Siguientes pasos</a:t>
            </a:r>
            <a:r>
              <a:rPr lang="es-MX"/>
              <a:t/>
            </a:r>
            <a:br>
              <a:rPr lang="es-MX"/>
            </a:br>
            <a:r>
              <a:rPr lang="es-MX" sz="1806">
                <a:solidFill>
                  <a:srgbClr val="A42145"/>
                </a:solidFill>
              </a:rPr>
              <a:t> </a:t>
            </a:r>
            <a:r>
              <a:rPr lang="es-MX" sz="2200">
                <a:solidFill>
                  <a:srgbClr val="A42145"/>
                </a:solidFill>
              </a:rPr>
              <a:t>Julio-Diciembre 2020</a:t>
            </a:r>
            <a:endParaRPr lang="es-MX" sz="1806">
              <a:solidFill>
                <a:srgbClr val="A42145"/>
              </a:solidFill>
            </a:endParaRPr>
          </a:p>
        </p:txBody>
      </p:sp>
      <p:sp>
        <p:nvSpPr>
          <p:cNvPr id="50" name="Rectángulo redondeado 49"/>
          <p:cNvSpPr/>
          <p:nvPr/>
        </p:nvSpPr>
        <p:spPr>
          <a:xfrm>
            <a:off x="441881" y="3396342"/>
            <a:ext cx="1800000" cy="1440000"/>
          </a:xfrm>
          <a:prstGeom prst="roundRect">
            <a:avLst/>
          </a:prstGeom>
          <a:ln w="22225" cmpd="sng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hangingPunct="1">
              <a:defRPr/>
            </a:pPr>
            <a:r>
              <a:rPr lang="es-MX" sz="1200" kern="1200">
                <a:solidFill>
                  <a:prstClr val="black"/>
                </a:solidFill>
              </a:rPr>
              <a:t>ONMR construye y diseña el Indicador de la Estrategia Nacional de Mejora Regulatoria 2019-2039</a:t>
            </a:r>
          </a:p>
        </p:txBody>
      </p:sp>
      <p:sp>
        <p:nvSpPr>
          <p:cNvPr id="51" name="Rectángulo redondeado 50"/>
          <p:cNvSpPr/>
          <p:nvPr/>
        </p:nvSpPr>
        <p:spPr>
          <a:xfrm>
            <a:off x="2704789" y="3399684"/>
            <a:ext cx="1800000" cy="1440000"/>
          </a:xfrm>
          <a:prstGeom prst="roundRect">
            <a:avLst/>
          </a:prstGeom>
          <a:ln w="22225" cmpd="sng"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hangingPunct="1">
              <a:defRPr/>
            </a:pPr>
            <a:r>
              <a:rPr lang="es-MX" sz="1200" kern="1200">
                <a:solidFill>
                  <a:prstClr val="black"/>
                </a:solidFill>
              </a:rPr>
              <a:t>CONAMER somete a </a:t>
            </a:r>
          </a:p>
          <a:p>
            <a:pPr algn="ctr" hangingPunct="1">
              <a:defRPr/>
            </a:pPr>
            <a:r>
              <a:rPr lang="es-MX" sz="1200" kern="1200">
                <a:solidFill>
                  <a:prstClr val="black"/>
                </a:solidFill>
              </a:rPr>
              <a:t>Consulta pública el indicador</a:t>
            </a:r>
          </a:p>
        </p:txBody>
      </p:sp>
      <p:sp>
        <p:nvSpPr>
          <p:cNvPr id="52" name="Rectángulo redondeado 51"/>
          <p:cNvSpPr/>
          <p:nvPr/>
        </p:nvSpPr>
        <p:spPr>
          <a:xfrm>
            <a:off x="4914179" y="3352617"/>
            <a:ext cx="1800000" cy="1440000"/>
          </a:xfrm>
          <a:prstGeom prst="roundRect">
            <a:avLst/>
          </a:prstGeom>
          <a:ln w="22225" cmpd="sng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hangingPunct="1">
              <a:defRPr/>
            </a:pPr>
            <a:r>
              <a:rPr lang="es-MX" sz="1200" kern="1200">
                <a:solidFill>
                  <a:prstClr val="black"/>
                </a:solidFill>
              </a:rPr>
              <a:t>ONMR compila y procesa comentarios de consulta pública</a:t>
            </a:r>
          </a:p>
        </p:txBody>
      </p:sp>
      <p:sp>
        <p:nvSpPr>
          <p:cNvPr id="53" name="Rectángulo redondeado 52"/>
          <p:cNvSpPr/>
          <p:nvPr/>
        </p:nvSpPr>
        <p:spPr>
          <a:xfrm>
            <a:off x="7091347" y="3368429"/>
            <a:ext cx="1800000" cy="1440000"/>
          </a:xfrm>
          <a:prstGeom prst="roundRect">
            <a:avLst/>
          </a:prstGeom>
          <a:ln w="22225" cmpd="sng"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hangingPunct="1">
              <a:defRPr/>
            </a:pPr>
            <a:r>
              <a:rPr lang="es-MX" sz="1200" kern="1200">
                <a:solidFill>
                  <a:prstClr val="black"/>
                </a:solidFill>
              </a:rPr>
              <a:t>Publicación del Indicador de la ENMR</a:t>
            </a:r>
          </a:p>
        </p:txBody>
      </p:sp>
      <p:sp>
        <p:nvSpPr>
          <p:cNvPr id="47" name="Elipse 46"/>
          <p:cNvSpPr/>
          <p:nvPr/>
        </p:nvSpPr>
        <p:spPr>
          <a:xfrm>
            <a:off x="2719812" y="2575134"/>
            <a:ext cx="2024221" cy="70272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1">
              <a:defRPr/>
            </a:pPr>
            <a:r>
              <a:rPr lang="es-MX" sz="1400" b="1" kern="1200">
                <a:solidFill>
                  <a:prstClr val="black"/>
                </a:solidFill>
              </a:rPr>
              <a:t>03 al 31 de agosto</a:t>
            </a:r>
          </a:p>
        </p:txBody>
      </p:sp>
      <p:sp>
        <p:nvSpPr>
          <p:cNvPr id="45" name="Elipse 44"/>
          <p:cNvSpPr/>
          <p:nvPr/>
        </p:nvSpPr>
        <p:spPr>
          <a:xfrm>
            <a:off x="6887586" y="2560105"/>
            <a:ext cx="2397928" cy="70272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1">
              <a:defRPr/>
            </a:pPr>
            <a:r>
              <a:rPr lang="es-MX" sz="1400" b="1" kern="1200">
                <a:solidFill>
                  <a:prstClr val="black"/>
                </a:solidFill>
              </a:rPr>
              <a:t>14-18 de septiembre</a:t>
            </a:r>
          </a:p>
        </p:txBody>
      </p:sp>
      <p:sp>
        <p:nvSpPr>
          <p:cNvPr id="57" name="Rectángulo redondeado 56"/>
          <p:cNvSpPr/>
          <p:nvPr/>
        </p:nvSpPr>
        <p:spPr>
          <a:xfrm>
            <a:off x="9677905" y="3368429"/>
            <a:ext cx="1800000" cy="1440000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 hangingPunct="1">
              <a:defRPr/>
            </a:pPr>
            <a:endParaRPr lang="es-ES_tradnl" b="1" kern="1200">
              <a:solidFill>
                <a:srgbClr val="133530"/>
              </a:solidFill>
              <a:ea typeface="Herculanum" charset="0"/>
              <a:cs typeface="Herculanum" charset="0"/>
            </a:endParaRPr>
          </a:p>
          <a:p>
            <a:pPr algn="ctr" hangingPunct="1">
              <a:defRPr/>
            </a:pPr>
            <a:r>
              <a:rPr lang="es-ES_tradnl" sz="1400" b="1" kern="1200">
                <a:solidFill>
                  <a:srgbClr val="133530"/>
                </a:solidFill>
                <a:ea typeface="Herculanum" charset="0"/>
                <a:cs typeface="Herculanum" charset="0"/>
              </a:rPr>
              <a:t>Implementación </a:t>
            </a:r>
          </a:p>
          <a:p>
            <a:pPr algn="ctr" hangingPunct="1">
              <a:defRPr/>
            </a:pPr>
            <a:r>
              <a:rPr lang="es-ES_tradnl" sz="1400" b="1" kern="1200">
                <a:solidFill>
                  <a:srgbClr val="133530"/>
                </a:solidFill>
                <a:ea typeface="Herculanum" charset="0"/>
                <a:cs typeface="Herculanum" charset="0"/>
              </a:rPr>
              <a:t>Indicador de la ENMR</a:t>
            </a:r>
          </a:p>
          <a:p>
            <a:pPr algn="ctr" hangingPunct="1">
              <a:defRPr/>
            </a:pPr>
            <a:endParaRPr lang="es-ES_tradnl" sz="1200" b="1" kern="1200">
              <a:solidFill>
                <a:srgbClr val="133530"/>
              </a:solidFill>
              <a:ea typeface="Herculanum" charset="0"/>
              <a:cs typeface="Herculanum" charset="0"/>
            </a:endParaRPr>
          </a:p>
        </p:txBody>
      </p:sp>
      <p:sp>
        <p:nvSpPr>
          <p:cNvPr id="58" name="Rectángulo 57"/>
          <p:cNvSpPr/>
          <p:nvPr/>
        </p:nvSpPr>
        <p:spPr>
          <a:xfrm>
            <a:off x="572279" y="2789747"/>
            <a:ext cx="15392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hangingPunct="1">
              <a:defRPr/>
            </a:pPr>
            <a:r>
              <a:rPr lang="es-MX" sz="1400" b="1" kern="1200">
                <a:solidFill>
                  <a:prstClr val="black"/>
                </a:solidFill>
              </a:rPr>
              <a:t>01 al 31 de julio</a:t>
            </a:r>
          </a:p>
        </p:txBody>
      </p:sp>
      <p:sp>
        <p:nvSpPr>
          <p:cNvPr id="63" name="Rectángulo 62"/>
          <p:cNvSpPr/>
          <p:nvPr/>
        </p:nvSpPr>
        <p:spPr>
          <a:xfrm>
            <a:off x="4765367" y="2763441"/>
            <a:ext cx="20976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1">
              <a:defRPr/>
            </a:pPr>
            <a:r>
              <a:rPr lang="es-MX" sz="1400" b="1" kern="1200">
                <a:solidFill>
                  <a:prstClr val="black"/>
                </a:solidFill>
              </a:rPr>
              <a:t>01-13 de septiembre</a:t>
            </a:r>
          </a:p>
        </p:txBody>
      </p:sp>
      <p:sp>
        <p:nvSpPr>
          <p:cNvPr id="68" name="Rectángulo 67"/>
          <p:cNvSpPr/>
          <p:nvPr/>
        </p:nvSpPr>
        <p:spPr>
          <a:xfrm>
            <a:off x="9349982" y="2700240"/>
            <a:ext cx="25016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1">
              <a:defRPr/>
            </a:pPr>
            <a:r>
              <a:rPr lang="es-ES_tradnl" sz="1400" b="1" kern="1200">
                <a:solidFill>
                  <a:srgbClr val="133530"/>
                </a:solidFill>
                <a:ea typeface="Herculanum" charset="0"/>
                <a:cs typeface="Herculanum" charset="0"/>
              </a:rPr>
              <a:t>05 octubre- 15 de diciembre</a:t>
            </a:r>
          </a:p>
        </p:txBody>
      </p:sp>
      <p:sp>
        <p:nvSpPr>
          <p:cNvPr id="69" name="Rectángulo: esquinas redondeadas 55"/>
          <p:cNvSpPr/>
          <p:nvPr/>
        </p:nvSpPr>
        <p:spPr>
          <a:xfrm>
            <a:off x="5357261" y="139354"/>
            <a:ext cx="5086559" cy="841044"/>
          </a:xfrm>
          <a:prstGeom prst="roundRect">
            <a:avLst/>
          </a:prstGeom>
          <a:ln w="38100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hangingPunct="1">
              <a:defRPr/>
            </a:pPr>
            <a:r>
              <a:rPr lang="es-MX" b="1" kern="1200">
                <a:solidFill>
                  <a:srgbClr val="17406D"/>
                </a:solidFill>
              </a:rPr>
              <a:t>Indicador de avance de la Estrategia Nacional de Mejora Regulatoria</a:t>
            </a:r>
          </a:p>
        </p:txBody>
      </p:sp>
      <p:sp>
        <p:nvSpPr>
          <p:cNvPr id="71" name="Rectángulo 70"/>
          <p:cNvSpPr/>
          <p:nvPr/>
        </p:nvSpPr>
        <p:spPr>
          <a:xfrm>
            <a:off x="326280" y="5135949"/>
            <a:ext cx="213648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15027" indent="-215027" algn="just" hangingPunct="1">
              <a:buFont typeface="Arial" panose="020B0604020202020204" pitchFamily="34" charset="0"/>
              <a:buChar char="•"/>
              <a:defRPr/>
            </a:pPr>
            <a:r>
              <a:rPr lang="es-MX" sz="1400" kern="1200">
                <a:solidFill>
                  <a:prstClr val="black"/>
                </a:solidFill>
              </a:rPr>
              <a:t>Criterios</a:t>
            </a:r>
          </a:p>
          <a:p>
            <a:pPr marL="215027" indent="-215027" algn="just" hangingPunct="1">
              <a:buFont typeface="Arial" panose="020B0604020202020204" pitchFamily="34" charset="0"/>
              <a:buChar char="•"/>
              <a:defRPr/>
            </a:pPr>
            <a:r>
              <a:rPr lang="es-MX" sz="1400" kern="1200">
                <a:solidFill>
                  <a:prstClr val="black"/>
                </a:solidFill>
              </a:rPr>
              <a:t>Cuestionario  </a:t>
            </a:r>
          </a:p>
          <a:p>
            <a:pPr marL="215027" indent="-215027" algn="just" hangingPunct="1">
              <a:buFont typeface="Arial" panose="020B0604020202020204" pitchFamily="34" charset="0"/>
              <a:buChar char="•"/>
              <a:defRPr/>
            </a:pPr>
            <a:r>
              <a:rPr lang="es-MX" sz="1400" kern="1200">
                <a:solidFill>
                  <a:prstClr val="black"/>
                </a:solidFill>
              </a:rPr>
              <a:t>Evidencia</a:t>
            </a:r>
          </a:p>
          <a:p>
            <a:pPr marL="215027" indent="-215027" algn="just" hangingPunct="1">
              <a:buFont typeface="Arial" panose="020B0604020202020204" pitchFamily="34" charset="0"/>
              <a:buChar char="•"/>
              <a:defRPr/>
            </a:pPr>
            <a:r>
              <a:rPr lang="es-MX" sz="1400" kern="1200">
                <a:solidFill>
                  <a:prstClr val="black"/>
                </a:solidFill>
              </a:rPr>
              <a:t>Nota metodológica</a:t>
            </a:r>
          </a:p>
        </p:txBody>
      </p:sp>
      <p:sp>
        <p:nvSpPr>
          <p:cNvPr id="72" name="Rectángulo 71"/>
          <p:cNvSpPr/>
          <p:nvPr/>
        </p:nvSpPr>
        <p:spPr>
          <a:xfrm>
            <a:off x="2621351" y="5135949"/>
            <a:ext cx="22686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5027" indent="-215027" algn="just" hangingPunct="1">
              <a:buFont typeface="Arial" panose="020B0604020202020204" pitchFamily="34" charset="0"/>
              <a:buChar char="•"/>
              <a:defRPr/>
            </a:pPr>
            <a:r>
              <a:rPr lang="es-MX" sz="1400" kern="1200">
                <a:solidFill>
                  <a:prstClr val="black"/>
                </a:solidFill>
              </a:rPr>
              <a:t>Consulta pública</a:t>
            </a:r>
          </a:p>
          <a:p>
            <a:pPr marL="215027" indent="-215027" algn="just" hangingPunct="1">
              <a:buFont typeface="Arial" panose="020B0604020202020204" pitchFamily="34" charset="0"/>
              <a:buChar char="•"/>
              <a:defRPr/>
            </a:pPr>
            <a:r>
              <a:rPr lang="es-MX" sz="1400" kern="1200">
                <a:solidFill>
                  <a:prstClr val="black"/>
                </a:solidFill>
              </a:rPr>
              <a:t>Participación activa</a:t>
            </a:r>
          </a:p>
          <a:p>
            <a:pPr marL="215027" indent="-215027" algn="just" hangingPunct="1">
              <a:buFont typeface="Arial" panose="020B0604020202020204" pitchFamily="34" charset="0"/>
              <a:buChar char="•"/>
              <a:defRPr/>
            </a:pPr>
            <a:r>
              <a:rPr lang="es-MX" sz="1400" kern="1200">
                <a:solidFill>
                  <a:prstClr val="black"/>
                </a:solidFill>
              </a:rPr>
              <a:t>Diálogo permanente</a:t>
            </a:r>
          </a:p>
        </p:txBody>
      </p:sp>
      <p:sp>
        <p:nvSpPr>
          <p:cNvPr id="73" name="Rectángulo 72"/>
          <p:cNvSpPr/>
          <p:nvPr/>
        </p:nvSpPr>
        <p:spPr>
          <a:xfrm>
            <a:off x="5036563" y="5135949"/>
            <a:ext cx="1799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5027" indent="-215027" algn="just" hangingPunct="1">
              <a:buFont typeface="Arial" panose="020B0604020202020204" pitchFamily="34" charset="0"/>
              <a:buChar char="•"/>
              <a:defRPr/>
            </a:pPr>
            <a:r>
              <a:rPr lang="es-MX" sz="1400" kern="1200">
                <a:solidFill>
                  <a:prstClr val="black"/>
                </a:solidFill>
              </a:rPr>
              <a:t>Modificaciones y correcciones</a:t>
            </a:r>
          </a:p>
        </p:txBody>
      </p:sp>
      <p:sp>
        <p:nvSpPr>
          <p:cNvPr id="74" name="Rectángulo 73"/>
          <p:cNvSpPr/>
          <p:nvPr/>
        </p:nvSpPr>
        <p:spPr>
          <a:xfrm>
            <a:off x="7366102" y="5071864"/>
            <a:ext cx="172066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5027" indent="-215027" hangingPunct="1">
              <a:buFont typeface="Arial" panose="020B0604020202020204" pitchFamily="34" charset="0"/>
              <a:buChar char="•"/>
              <a:defRPr/>
            </a:pPr>
            <a:r>
              <a:rPr lang="es-MX" sz="1400" kern="1200">
                <a:solidFill>
                  <a:prstClr val="black"/>
                </a:solidFill>
              </a:rPr>
              <a:t>Cuestionario</a:t>
            </a:r>
          </a:p>
          <a:p>
            <a:pPr marL="215027" indent="-215027" hangingPunct="1">
              <a:buFont typeface="Arial" panose="020B0604020202020204" pitchFamily="34" charset="0"/>
              <a:buChar char="•"/>
              <a:defRPr/>
            </a:pPr>
            <a:r>
              <a:rPr lang="es-MX" sz="1400" kern="1200">
                <a:solidFill>
                  <a:prstClr val="black"/>
                </a:solidFill>
              </a:rPr>
              <a:t>Criterios de calificación</a:t>
            </a:r>
          </a:p>
          <a:p>
            <a:pPr marL="215027" indent="-215027" algn="just" hangingPunct="1">
              <a:buFont typeface="Arial" panose="020B0604020202020204" pitchFamily="34" charset="0"/>
              <a:buChar char="•"/>
              <a:defRPr/>
            </a:pPr>
            <a:r>
              <a:rPr lang="es-MX" sz="1400" kern="1200">
                <a:solidFill>
                  <a:prstClr val="black"/>
                </a:solidFill>
              </a:rPr>
              <a:t>Manuales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xmlns="" id="{DF0FF650-1643-4D48-8FB8-C71D9638F462}"/>
              </a:ext>
            </a:extLst>
          </p:cNvPr>
          <p:cNvSpPr/>
          <p:nvPr/>
        </p:nvSpPr>
        <p:spPr>
          <a:xfrm>
            <a:off x="4482534" y="933520"/>
            <a:ext cx="70176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1">
              <a:defRPr/>
            </a:pPr>
            <a:r>
              <a:rPr lang="es-ES" kern="1200">
                <a:solidFill>
                  <a:prstClr val="black"/>
                </a:solidFill>
              </a:rPr>
              <a:t>El indicador 2020 se transformará en el Indicador de Avances de la Estrategia Nacional de Mejora Regulatoria 2019-2039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6303F953-6193-F240-9DE3-16BAE1AB1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739B-ACC7-1A4E-906B-A9546BA1AB7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24" name="Grupo 23"/>
          <p:cNvGrpSpPr/>
          <p:nvPr/>
        </p:nvGrpSpPr>
        <p:grpSpPr>
          <a:xfrm>
            <a:off x="10344472" y="205275"/>
            <a:ext cx="1540260" cy="355905"/>
            <a:chOff x="10344472" y="205275"/>
            <a:chExt cx="1540260" cy="355905"/>
          </a:xfrm>
        </p:grpSpPr>
        <p:pic>
          <p:nvPicPr>
            <p:cNvPr id="25" name="Picture 6" descr="Resultado de imagen para observatorio nacional de mejora regulatoria">
              <a:extLst>
                <a:ext uri="{FF2B5EF4-FFF2-40B4-BE49-F238E27FC236}">
                  <a16:creationId xmlns:a16="http://schemas.microsoft.com/office/drawing/2014/main" xmlns="" id="{051DD543-23F9-42C9-A8B8-5CDCBF4C4796}"/>
                </a:ext>
              </a:extLst>
            </p:cNvPr>
            <p:cNvPicPr/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08568" y="236780"/>
              <a:ext cx="676164" cy="292896"/>
            </a:xfrm>
            <a:prstGeom prst="rect">
              <a:avLst/>
            </a:prstGeom>
            <a:noFill/>
          </p:spPr>
        </p:pic>
        <p:cxnSp>
          <p:nvCxnSpPr>
            <p:cNvPr id="26" name="Conector recto 25"/>
            <p:cNvCxnSpPr/>
            <p:nvPr/>
          </p:nvCxnSpPr>
          <p:spPr>
            <a:xfrm>
              <a:off x="11136560" y="205275"/>
              <a:ext cx="0" cy="355905"/>
            </a:xfrm>
            <a:prstGeom prst="line">
              <a:avLst/>
            </a:prstGeom>
            <a:ln w="3175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7" name="Imagen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4472" y="248058"/>
              <a:ext cx="631947" cy="2986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18505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39436EC0-C8C5-43A0-A09F-C205CEC40611}"/>
              </a:ext>
            </a:extLst>
          </p:cNvPr>
          <p:cNvSpPr/>
          <p:nvPr/>
        </p:nvSpPr>
        <p:spPr>
          <a:xfrm>
            <a:off x="1199616" y="970010"/>
            <a:ext cx="10079999" cy="3960440"/>
          </a:xfrm>
          <a:prstGeom prst="rect">
            <a:avLst/>
          </a:prstGeom>
          <a:solidFill>
            <a:schemeClr val="bg2">
              <a:alpha val="49804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1">
              <a:defRPr/>
            </a:pPr>
            <a:endParaRPr lang="es-MX" kern="1200">
              <a:solidFill>
                <a:prstClr val="white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596008" y="1878023"/>
            <a:ext cx="9144000" cy="946813"/>
          </a:xfrm>
        </p:spPr>
        <p:txBody>
          <a:bodyPr anchor="ctr">
            <a:normAutofit fontScale="92500" lnSpcReduction="20000"/>
          </a:bodyPr>
          <a:lstStyle/>
          <a:p>
            <a:r>
              <a:rPr lang="es-MX">
                <a:solidFill>
                  <a:schemeClr val="accent1"/>
                </a:solidFill>
              </a:rPr>
              <a:t>Observatorio Nacional de Mejora Regulatoria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1596008" y="3254786"/>
            <a:ext cx="9215437" cy="1144588"/>
          </a:xfrm>
        </p:spPr>
        <p:txBody>
          <a:bodyPr/>
          <a:lstStyle/>
          <a:p>
            <a:r>
              <a:rPr lang="es-MX" dirty="0" smtClean="0">
                <a:solidFill>
                  <a:schemeClr val="accent2"/>
                </a:solidFill>
              </a:rPr>
              <a:t>Gracias!!!</a:t>
            </a:r>
            <a:endParaRPr lang="es-MX" dirty="0">
              <a:solidFill>
                <a:schemeClr val="accent2"/>
              </a:solidFill>
            </a:endParaRPr>
          </a:p>
        </p:txBody>
      </p:sp>
      <p:cxnSp>
        <p:nvCxnSpPr>
          <p:cNvPr id="15" name="Conector recto 14"/>
          <p:cNvCxnSpPr/>
          <p:nvPr/>
        </p:nvCxnSpPr>
        <p:spPr>
          <a:xfrm>
            <a:off x="2639616" y="2947388"/>
            <a:ext cx="7200000" cy="4712"/>
          </a:xfrm>
          <a:prstGeom prst="line">
            <a:avLst/>
          </a:prstGeom>
          <a:ln w="38100"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12" name="Grupo 11"/>
          <p:cNvGrpSpPr/>
          <p:nvPr/>
        </p:nvGrpSpPr>
        <p:grpSpPr>
          <a:xfrm>
            <a:off x="3664167" y="5356154"/>
            <a:ext cx="4454084" cy="1224136"/>
            <a:chOff x="3664167" y="5356154"/>
            <a:chExt cx="4454084" cy="1224136"/>
          </a:xfrm>
        </p:grpSpPr>
        <p:pic>
          <p:nvPicPr>
            <p:cNvPr id="4" name="Picture 6" descr="Resultado de imagen para observatorio nacional de mejora regulatoria">
              <a:extLst>
                <a:ext uri="{FF2B5EF4-FFF2-40B4-BE49-F238E27FC236}">
                  <a16:creationId xmlns:a16="http://schemas.microsoft.com/office/drawing/2014/main" xmlns="" id="{051DD543-23F9-42C9-A8B8-5CDCBF4C4796}"/>
                </a:ext>
              </a:extLst>
            </p:cNvPr>
            <p:cNvPicPr/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03726" y="5570223"/>
              <a:ext cx="1914525" cy="900000"/>
            </a:xfrm>
            <a:prstGeom prst="rect">
              <a:avLst/>
            </a:prstGeom>
            <a:noFill/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xmlns="" id="{992A6BC4-3507-4B71-917D-9E2A7D4639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4167" y="5479648"/>
              <a:ext cx="2067439" cy="977148"/>
            </a:xfrm>
            <a:prstGeom prst="rect">
              <a:avLst/>
            </a:prstGeom>
          </p:spPr>
        </p:pic>
        <p:cxnSp>
          <p:nvCxnSpPr>
            <p:cNvPr id="18" name="Conector recto 17"/>
            <p:cNvCxnSpPr/>
            <p:nvPr/>
          </p:nvCxnSpPr>
          <p:spPr>
            <a:xfrm>
              <a:off x="5888979" y="5356154"/>
              <a:ext cx="0" cy="1224136"/>
            </a:xfrm>
            <a:prstGeom prst="line">
              <a:avLst/>
            </a:prstGeom>
            <a:ln w="3175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o 5"/>
          <p:cNvGrpSpPr/>
          <p:nvPr/>
        </p:nvGrpSpPr>
        <p:grpSpPr>
          <a:xfrm>
            <a:off x="10344472" y="205275"/>
            <a:ext cx="1540260" cy="355905"/>
            <a:chOff x="10344472" y="205275"/>
            <a:chExt cx="1540260" cy="355905"/>
          </a:xfrm>
        </p:grpSpPr>
        <p:pic>
          <p:nvPicPr>
            <p:cNvPr id="9" name="Picture 6" descr="Resultado de imagen para observatorio nacional de mejora regulatoria">
              <a:extLst>
                <a:ext uri="{FF2B5EF4-FFF2-40B4-BE49-F238E27FC236}">
                  <a16:creationId xmlns:a16="http://schemas.microsoft.com/office/drawing/2014/main" xmlns="" id="{051DD543-23F9-42C9-A8B8-5CDCBF4C4796}"/>
                </a:ext>
              </a:extLst>
            </p:cNvPr>
            <p:cNvPicPr/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08568" y="236780"/>
              <a:ext cx="676164" cy="292896"/>
            </a:xfrm>
            <a:prstGeom prst="rect">
              <a:avLst/>
            </a:prstGeom>
            <a:noFill/>
          </p:spPr>
        </p:pic>
        <p:cxnSp>
          <p:nvCxnSpPr>
            <p:cNvPr id="11" name="Conector recto 10"/>
            <p:cNvCxnSpPr/>
            <p:nvPr/>
          </p:nvCxnSpPr>
          <p:spPr>
            <a:xfrm>
              <a:off x="11136560" y="205275"/>
              <a:ext cx="0" cy="355905"/>
            </a:xfrm>
            <a:prstGeom prst="line">
              <a:avLst/>
            </a:prstGeom>
            <a:ln w="3175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Imagen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4472" y="248058"/>
              <a:ext cx="631947" cy="2986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43947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lipse 22"/>
          <p:cNvSpPr/>
          <p:nvPr/>
        </p:nvSpPr>
        <p:spPr>
          <a:xfrm>
            <a:off x="7894320" y="3004991"/>
            <a:ext cx="425315" cy="44475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anchor="ctr">
            <a:normAutofit fontScale="90000"/>
          </a:bodyPr>
          <a:lstStyle/>
          <a:p>
            <a:pPr algn="ctr"/>
            <a:r>
              <a:rPr lang="es-ES_tradnl" sz="3612" b="1">
                <a:solidFill>
                  <a:schemeClr val="accent2"/>
                </a:solidFill>
              </a:rPr>
              <a:t>Indicador Subnacional de Mejora Regulatoria 2019</a:t>
            </a:r>
          </a:p>
        </p:txBody>
      </p:sp>
      <p:sp>
        <p:nvSpPr>
          <p:cNvPr id="3" name="Rectángulo 2"/>
          <p:cNvSpPr/>
          <p:nvPr/>
        </p:nvSpPr>
        <p:spPr>
          <a:xfrm>
            <a:off x="732451" y="1183140"/>
            <a:ext cx="111993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1">
              <a:defRPr/>
            </a:pPr>
            <a:r>
              <a:rPr lang="es-ES" kern="1200">
                <a:solidFill>
                  <a:prstClr val="black"/>
                </a:solidFill>
              </a:rPr>
              <a:t>Indicador que permite </a:t>
            </a:r>
            <a:r>
              <a:rPr lang="es-ES" b="1" kern="1200">
                <a:solidFill>
                  <a:prstClr val="black"/>
                </a:solidFill>
              </a:rPr>
              <a:t>evaluar el avance de la política de mejora regulatoria </a:t>
            </a:r>
            <a:r>
              <a:rPr lang="es-ES" kern="1200">
                <a:solidFill>
                  <a:prstClr val="black"/>
                </a:solidFill>
              </a:rPr>
              <a:t>en la Federación, entidades federativas y municipios. Se han realizado ediciones en 2017 y 2018.</a:t>
            </a:r>
          </a:p>
          <a:p>
            <a:pPr algn="just" hangingPunct="1">
              <a:defRPr/>
            </a:pPr>
            <a:endParaRPr lang="es-ES" kern="1200">
              <a:solidFill>
                <a:prstClr val="black"/>
              </a:solidFill>
            </a:endParaRPr>
          </a:p>
          <a:p>
            <a:pPr algn="just" hangingPunct="1">
              <a:defRPr/>
            </a:pPr>
            <a:r>
              <a:rPr lang="es-ES" kern="1200">
                <a:solidFill>
                  <a:prstClr val="black"/>
                </a:solidFill>
              </a:rPr>
              <a:t>Tiene como fundamento la </a:t>
            </a:r>
            <a:r>
              <a:rPr lang="es-ES" b="1" kern="1200">
                <a:solidFill>
                  <a:prstClr val="black"/>
                </a:solidFill>
              </a:rPr>
              <a:t>Estrategia Nacional de Mejora Regulatoria</a:t>
            </a:r>
            <a:r>
              <a:rPr lang="es-ES" kern="1200">
                <a:solidFill>
                  <a:prstClr val="black"/>
                </a:solidFill>
              </a:rPr>
              <a:t>, línea de acción 8.5.1. Diseñar, desarrollar y aplicar los indicadores de evaluación de la Estrategia.</a:t>
            </a:r>
          </a:p>
          <a:p>
            <a:pPr algn="just" hangingPunct="1">
              <a:defRPr/>
            </a:pPr>
            <a:endParaRPr lang="es-ES" kern="1200">
              <a:solidFill>
                <a:prstClr val="black"/>
              </a:solidFill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1587553" y="3074404"/>
            <a:ext cx="9746877" cy="2462376"/>
            <a:chOff x="1103260" y="3029799"/>
            <a:chExt cx="9746877" cy="2462376"/>
          </a:xfrm>
        </p:grpSpPr>
        <p:sp>
          <p:nvSpPr>
            <p:cNvPr id="5" name="Rectángulo 4"/>
            <p:cNvSpPr/>
            <p:nvPr/>
          </p:nvSpPr>
          <p:spPr>
            <a:xfrm>
              <a:off x="2196366" y="3088016"/>
              <a:ext cx="116249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hangingPunct="1">
                <a:defRPr/>
              </a:pPr>
              <a:r>
                <a:rPr lang="es-ES" b="1" kern="1200">
                  <a:solidFill>
                    <a:srgbClr val="10CF9B"/>
                  </a:solidFill>
                </a:rPr>
                <a:t>Políticas </a:t>
              </a:r>
              <a:endParaRPr lang="es-ES" kern="1200">
                <a:solidFill>
                  <a:srgbClr val="10CF9B"/>
                </a:solidFill>
              </a:endParaRPr>
            </a:p>
          </p:txBody>
        </p:sp>
        <p:sp>
          <p:nvSpPr>
            <p:cNvPr id="6" name="Rectángulo 5"/>
            <p:cNvSpPr/>
            <p:nvPr/>
          </p:nvSpPr>
          <p:spPr>
            <a:xfrm>
              <a:off x="7855123" y="3029799"/>
              <a:ext cx="184643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hangingPunct="1">
                <a:defRPr/>
              </a:pPr>
              <a:r>
                <a:rPr lang="es-MX" b="1" kern="1200">
                  <a:solidFill>
                    <a:srgbClr val="009DD9"/>
                  </a:solidFill>
                </a:rPr>
                <a:t>Herramientas</a:t>
              </a:r>
              <a:r>
                <a:rPr lang="es-MX" b="1" kern="1200">
                  <a:solidFill>
                    <a:prstClr val="black"/>
                  </a:solidFill>
                </a:rPr>
                <a:t> </a:t>
              </a:r>
              <a:endParaRPr lang="es-MX" kern="1200">
                <a:solidFill>
                  <a:prstClr val="black"/>
                </a:solidFill>
              </a:endParaRPr>
            </a:p>
          </p:txBody>
        </p:sp>
        <p:sp>
          <p:nvSpPr>
            <p:cNvPr id="8" name="Rectángulo 7"/>
            <p:cNvSpPr/>
            <p:nvPr/>
          </p:nvSpPr>
          <p:spPr>
            <a:xfrm>
              <a:off x="5018926" y="3064798"/>
              <a:ext cx="165781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hangingPunct="1">
                <a:defRPr/>
              </a:pPr>
              <a:r>
                <a:rPr lang="es-MX" b="1" kern="1200">
                  <a:solidFill>
                    <a:srgbClr val="0F6FC6"/>
                  </a:solidFill>
                </a:rPr>
                <a:t>Instituciones</a:t>
              </a:r>
              <a:r>
                <a:rPr lang="es-MX" kern="1200">
                  <a:solidFill>
                    <a:prstClr val="black"/>
                  </a:solidFill>
                </a:rPr>
                <a:t> </a:t>
              </a:r>
            </a:p>
          </p:txBody>
        </p:sp>
        <p:grpSp>
          <p:nvGrpSpPr>
            <p:cNvPr id="25" name="Agrupar 46"/>
            <p:cNvGrpSpPr/>
            <p:nvPr/>
          </p:nvGrpSpPr>
          <p:grpSpPr>
            <a:xfrm>
              <a:off x="1103260" y="3512175"/>
              <a:ext cx="9746877" cy="1980000"/>
              <a:chOff x="1816248" y="1704629"/>
              <a:chExt cx="5169362" cy="772000"/>
            </a:xfrm>
          </p:grpSpPr>
          <p:cxnSp>
            <p:nvCxnSpPr>
              <p:cNvPr id="26" name="Conector recto de flecha 25"/>
              <p:cNvCxnSpPr/>
              <p:nvPr/>
            </p:nvCxnSpPr>
            <p:spPr>
              <a:xfrm>
                <a:off x="1816248" y="2094154"/>
                <a:ext cx="5169362" cy="32395"/>
              </a:xfrm>
              <a:prstGeom prst="straightConnector1">
                <a:avLst/>
              </a:prstGeom>
              <a:noFill/>
              <a:ln w="50800" cap="flat" cmpd="sng" algn="ctr">
                <a:solidFill>
                  <a:srgbClr val="7F7F7F"/>
                </a:solidFill>
                <a:prstDash val="solid"/>
                <a:miter lim="800000"/>
                <a:headEnd type="oval" w="med" len="med"/>
                <a:tailEnd type="oval" w="med" len="med"/>
              </a:ln>
              <a:effectLst/>
            </p:spPr>
          </p:cxnSp>
          <p:sp>
            <p:nvSpPr>
              <p:cNvPr id="27" name="Rectángulo redondeado 26"/>
              <p:cNvSpPr/>
              <p:nvPr/>
            </p:nvSpPr>
            <p:spPr>
              <a:xfrm>
                <a:off x="2074191" y="1704629"/>
                <a:ext cx="1260138" cy="772000"/>
              </a:xfrm>
              <a:prstGeom prst="roundRect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p:spPr>
            <p:txBody>
              <a:bodyPr rtlCol="0" anchor="ctr" anchorCtr="1"/>
              <a:lstStyle/>
              <a:p>
                <a:pPr algn="ctr" defTabSz="976308" hangingPunct="1">
                  <a:spcAft>
                    <a:spcPts val="1282"/>
                  </a:spcAft>
                  <a:defRPr/>
                </a:pPr>
                <a:r>
                  <a:rPr lang="es-ES" sz="1600" b="1">
                    <a:solidFill>
                      <a:sysClr val="windowText" lastClr="000000"/>
                    </a:solidFill>
                    <a:ea typeface="Century Gothic" charset="0"/>
                    <a:cs typeface="Century Gothic" charset="0"/>
                  </a:rPr>
                  <a:t>Marco normativo que sustenta la política de mejora regulatoria</a:t>
                </a:r>
                <a:endParaRPr lang="es-MX" sz="1600" b="1">
                  <a:solidFill>
                    <a:sysClr val="windowText" lastClr="000000"/>
                  </a:solidFill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28" name="Rectángulo redondeado 27"/>
              <p:cNvSpPr/>
              <p:nvPr/>
            </p:nvSpPr>
            <p:spPr>
              <a:xfrm>
                <a:off x="3638273" y="1704629"/>
                <a:ext cx="1260138" cy="772000"/>
              </a:xfrm>
              <a:prstGeom prst="roundRect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rtlCol="0" anchor="ctr" anchorCtr="1"/>
              <a:lstStyle/>
              <a:p>
                <a:pPr algn="ctr" defTabSz="976308" hangingPunct="1">
                  <a:spcAft>
                    <a:spcPts val="1282"/>
                  </a:spcAft>
                  <a:defRPr/>
                </a:pPr>
                <a:r>
                  <a:rPr lang="es-ES" sz="1600" b="1">
                    <a:solidFill>
                      <a:sysClr val="windowText" lastClr="000000"/>
                    </a:solidFill>
                    <a:ea typeface="Century Gothic" charset="0"/>
                    <a:cs typeface="Century Gothic" charset="0"/>
                  </a:rPr>
                  <a:t>Fortaleza institucional de las autoridades y órganos responsables de la aplicación de la política</a:t>
                </a:r>
              </a:p>
            </p:txBody>
          </p:sp>
        </p:grpSp>
        <p:sp>
          <p:nvSpPr>
            <p:cNvPr id="29" name="Rectángulo redondeado 28"/>
            <p:cNvSpPr/>
            <p:nvPr/>
          </p:nvSpPr>
          <p:spPr>
            <a:xfrm>
              <a:off x="7487794" y="3457348"/>
              <a:ext cx="2376001" cy="1980000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chemeClr val="accent2"/>
              </a:solidFill>
              <a:prstDash val="solid"/>
              <a:miter lim="800000"/>
            </a:ln>
            <a:effectLst/>
          </p:spPr>
          <p:txBody>
            <a:bodyPr rtlCol="0" anchor="ctr" anchorCtr="1"/>
            <a:lstStyle/>
            <a:p>
              <a:pPr algn="ctr" defTabSz="976308" hangingPunct="1">
                <a:spcAft>
                  <a:spcPts val="1282"/>
                </a:spcAft>
                <a:defRPr/>
              </a:pPr>
              <a:r>
                <a:rPr lang="es-ES" sz="1600" b="1" dirty="0">
                  <a:solidFill>
                    <a:schemeClr val="tx1"/>
                  </a:solidFill>
                  <a:ea typeface="Century Gothic" charset="0"/>
                  <a:cs typeface="Century Gothic" charset="0"/>
                </a:rPr>
                <a:t>Oferta de instrumentos y/o servicios al público para la presentación de trámites y mejora de regulaciones de manera óptima</a:t>
              </a:r>
            </a:p>
          </p:txBody>
        </p:sp>
      </p:grpSp>
      <p:sp>
        <p:nvSpPr>
          <p:cNvPr id="13" name="Rectángulo 12"/>
          <p:cNvSpPr/>
          <p:nvPr/>
        </p:nvSpPr>
        <p:spPr>
          <a:xfrm>
            <a:off x="5758647" y="5954987"/>
            <a:ext cx="49958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1">
              <a:defRPr/>
            </a:pPr>
            <a:r>
              <a:rPr lang="es-ES" kern="1200">
                <a:solidFill>
                  <a:prstClr val="black"/>
                </a:solidFill>
              </a:rPr>
              <a:t>Participan de </a:t>
            </a:r>
            <a:r>
              <a:rPr lang="es-ES" b="1" kern="1200">
                <a:solidFill>
                  <a:prstClr val="black"/>
                </a:solidFill>
              </a:rPr>
              <a:t>32 entidades </a:t>
            </a:r>
            <a:r>
              <a:rPr lang="es-ES" kern="1200">
                <a:solidFill>
                  <a:prstClr val="black"/>
                </a:solidFill>
              </a:rPr>
              <a:t>y </a:t>
            </a:r>
            <a:r>
              <a:rPr lang="es-ES" b="1" kern="1200">
                <a:solidFill>
                  <a:prstClr val="black"/>
                </a:solidFill>
              </a:rPr>
              <a:t>88 municipios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2693737" y="5957122"/>
            <a:ext cx="28376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1">
              <a:defRPr/>
            </a:pPr>
            <a:r>
              <a:rPr lang="es-ES" kern="1200">
                <a:solidFill>
                  <a:prstClr val="black"/>
                </a:solidFill>
              </a:rPr>
              <a:t>Para el </a:t>
            </a:r>
            <a:r>
              <a:rPr lang="es-ES" b="1" kern="1200">
                <a:solidFill>
                  <a:prstClr val="black"/>
                </a:solidFill>
              </a:rPr>
              <a:t>Indicador 2019</a:t>
            </a:r>
            <a:r>
              <a:rPr lang="es-ES" kern="1200">
                <a:solidFill>
                  <a:prstClr val="black"/>
                </a:solidFill>
              </a:rPr>
              <a:t> </a:t>
            </a:r>
            <a:endParaRPr lang="es-MX" kern="1200">
              <a:solidFill>
                <a:prstClr val="black"/>
              </a:solidFill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5416688" y="5964319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1">
              <a:defRPr/>
            </a:pPr>
            <a:endParaRPr lang="es-MX" kern="1200">
              <a:solidFill>
                <a:prstClr val="white"/>
              </a:solidFill>
            </a:endParaRPr>
          </a:p>
        </p:txBody>
      </p:sp>
      <p:sp>
        <p:nvSpPr>
          <p:cNvPr id="39" name="Elipse 38"/>
          <p:cNvSpPr/>
          <p:nvPr/>
        </p:nvSpPr>
        <p:spPr>
          <a:xfrm>
            <a:off x="1674397" y="5713934"/>
            <a:ext cx="924695" cy="79604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1">
              <a:defRPr/>
            </a:pPr>
            <a:endParaRPr lang="es-MX" sz="1980" kern="1200">
              <a:solidFill>
                <a:prstClr val="white"/>
              </a:solidFill>
            </a:endParaRPr>
          </a:p>
        </p:txBody>
      </p:sp>
      <p:pic>
        <p:nvPicPr>
          <p:cNvPr id="40" name="Imagen 3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91" t="16479" r="15327" b="31331"/>
          <a:stretch/>
        </p:blipFill>
        <p:spPr>
          <a:xfrm>
            <a:off x="1736554" y="5887124"/>
            <a:ext cx="800381" cy="496825"/>
          </a:xfrm>
          <a:prstGeom prst="rect">
            <a:avLst/>
          </a:prstGeom>
        </p:spPr>
      </p:pic>
      <p:pic>
        <p:nvPicPr>
          <p:cNvPr id="41" name="Imagen 40">
            <a:extLst>
              <a:ext uri="{FF2B5EF4-FFF2-40B4-BE49-F238E27FC236}">
                <a16:creationId xmlns:a16="http://schemas.microsoft.com/office/drawing/2014/main" xmlns="" id="{00000000-0008-0000-0500-000079010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74" y="4045070"/>
            <a:ext cx="1002781" cy="893766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1536" y="3057998"/>
            <a:ext cx="469548" cy="472142"/>
          </a:xfrm>
          <a:prstGeom prst="rect">
            <a:avLst/>
          </a:prstGeom>
        </p:spPr>
      </p:pic>
      <p:sp>
        <p:nvSpPr>
          <p:cNvPr id="4" name="Elipse 3"/>
          <p:cNvSpPr/>
          <p:nvPr/>
        </p:nvSpPr>
        <p:spPr>
          <a:xfrm>
            <a:off x="1955744" y="3004991"/>
            <a:ext cx="425315" cy="444751"/>
          </a:xfrm>
          <a:prstGeom prst="ellips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550" y="2946609"/>
            <a:ext cx="412379" cy="412379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752" y="3028919"/>
            <a:ext cx="453617" cy="453617"/>
          </a:xfrm>
          <a:prstGeom prst="rect">
            <a:avLst/>
          </a:prstGeom>
        </p:spPr>
      </p:pic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EB59F867-DBE6-F74B-A76E-0447BFFF2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739B-ACC7-1A4E-906B-A9546BA1AB7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0" name="Grupo 29"/>
          <p:cNvGrpSpPr/>
          <p:nvPr/>
        </p:nvGrpSpPr>
        <p:grpSpPr>
          <a:xfrm>
            <a:off x="10348088" y="92266"/>
            <a:ext cx="1540260" cy="355905"/>
            <a:chOff x="10344472" y="205275"/>
            <a:chExt cx="1540260" cy="355905"/>
          </a:xfrm>
        </p:grpSpPr>
        <p:pic>
          <p:nvPicPr>
            <p:cNvPr id="31" name="Picture 6" descr="Resultado de imagen para observatorio nacional de mejora regulatoria">
              <a:extLst>
                <a:ext uri="{FF2B5EF4-FFF2-40B4-BE49-F238E27FC236}">
                  <a16:creationId xmlns:a16="http://schemas.microsoft.com/office/drawing/2014/main" xmlns="" id="{051DD543-23F9-42C9-A8B8-5CDCBF4C4796}"/>
                </a:ext>
              </a:extLst>
            </p:cNvPr>
            <p:cNvPicPr/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08568" y="236780"/>
              <a:ext cx="676164" cy="292896"/>
            </a:xfrm>
            <a:prstGeom prst="rect">
              <a:avLst/>
            </a:prstGeom>
            <a:noFill/>
          </p:spPr>
        </p:pic>
        <p:cxnSp>
          <p:nvCxnSpPr>
            <p:cNvPr id="32" name="Conector recto 31"/>
            <p:cNvCxnSpPr/>
            <p:nvPr/>
          </p:nvCxnSpPr>
          <p:spPr>
            <a:xfrm>
              <a:off x="11136560" y="205275"/>
              <a:ext cx="0" cy="355905"/>
            </a:xfrm>
            <a:prstGeom prst="line">
              <a:avLst/>
            </a:prstGeom>
            <a:ln w="3175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Imagen 32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4472" y="248058"/>
              <a:ext cx="631947" cy="2986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4676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anchor="ctr">
            <a:normAutofit/>
          </a:bodyPr>
          <a:lstStyle/>
          <a:p>
            <a:r>
              <a:rPr lang="es-ES_tradnl" sz="3612" b="1">
                <a:solidFill>
                  <a:schemeClr val="accent2"/>
                </a:solidFill>
              </a:rPr>
              <a:t>Resultados Generales Estatales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4D955F90-EE1D-6C40-A87D-13E77D62B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739B-ACC7-1A4E-906B-A9546BA1AB7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9" name="Grupo 38"/>
          <p:cNvGrpSpPr/>
          <p:nvPr/>
        </p:nvGrpSpPr>
        <p:grpSpPr>
          <a:xfrm>
            <a:off x="10344472" y="205275"/>
            <a:ext cx="1540260" cy="355905"/>
            <a:chOff x="10344472" y="205275"/>
            <a:chExt cx="1540260" cy="355905"/>
          </a:xfrm>
        </p:grpSpPr>
        <p:pic>
          <p:nvPicPr>
            <p:cNvPr id="40" name="Picture 6" descr="Resultado de imagen para observatorio nacional de mejora regulatoria">
              <a:extLst>
                <a:ext uri="{FF2B5EF4-FFF2-40B4-BE49-F238E27FC236}">
                  <a16:creationId xmlns:a16="http://schemas.microsoft.com/office/drawing/2014/main" xmlns="" id="{051DD543-23F9-42C9-A8B8-5CDCBF4C4796}"/>
                </a:ext>
              </a:extLst>
            </p:cNvPr>
            <p:cNvPicPr/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08568" y="236780"/>
              <a:ext cx="676164" cy="292896"/>
            </a:xfrm>
            <a:prstGeom prst="rect">
              <a:avLst/>
            </a:prstGeom>
            <a:noFill/>
          </p:spPr>
        </p:pic>
        <p:cxnSp>
          <p:nvCxnSpPr>
            <p:cNvPr id="41" name="Conector recto 40"/>
            <p:cNvCxnSpPr/>
            <p:nvPr/>
          </p:nvCxnSpPr>
          <p:spPr>
            <a:xfrm>
              <a:off x="11136560" y="205275"/>
              <a:ext cx="0" cy="355905"/>
            </a:xfrm>
            <a:prstGeom prst="line">
              <a:avLst/>
            </a:prstGeom>
            <a:ln w="3175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2" name="Imagen 4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4472" y="248058"/>
              <a:ext cx="631947" cy="298681"/>
            </a:xfrm>
            <a:prstGeom prst="rect">
              <a:avLst/>
            </a:prstGeom>
          </p:spPr>
        </p:pic>
      </p:grpSp>
      <p:graphicFrame>
        <p:nvGraphicFramePr>
          <p:cNvPr id="43" name="Gráfico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2792811"/>
              </p:ext>
            </p:extLst>
          </p:nvPr>
        </p:nvGraphicFramePr>
        <p:xfrm>
          <a:off x="317140" y="1266712"/>
          <a:ext cx="11360729" cy="5449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44" name="Conector recto 43"/>
          <p:cNvCxnSpPr/>
          <p:nvPr/>
        </p:nvCxnSpPr>
        <p:spPr>
          <a:xfrm>
            <a:off x="499870" y="3183551"/>
            <a:ext cx="11198715" cy="68221"/>
          </a:xfrm>
          <a:prstGeom prst="line">
            <a:avLst/>
          </a:prstGeom>
          <a:ln w="19050">
            <a:solidFill>
              <a:schemeClr val="accent5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uadroTexto 44"/>
          <p:cNvSpPr txBox="1"/>
          <p:nvPr/>
        </p:nvSpPr>
        <p:spPr>
          <a:xfrm>
            <a:off x="583967" y="1713508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4.23</a:t>
            </a:r>
          </a:p>
        </p:txBody>
      </p:sp>
      <p:sp>
        <p:nvSpPr>
          <p:cNvPr id="46" name="CuadroTexto 45"/>
          <p:cNvSpPr txBox="1"/>
          <p:nvPr/>
        </p:nvSpPr>
        <p:spPr>
          <a:xfrm>
            <a:off x="928191" y="1762219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4.17</a:t>
            </a:r>
            <a:endParaRPr kumimoji="0" lang="es-MX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47" name="CuadroTexto 46"/>
          <p:cNvSpPr txBox="1"/>
          <p:nvPr/>
        </p:nvSpPr>
        <p:spPr>
          <a:xfrm>
            <a:off x="1266189" y="2016342"/>
            <a:ext cx="437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3.81</a:t>
            </a:r>
            <a:endParaRPr kumimoji="0" lang="es-MX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1626996" y="2083478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3.75</a:t>
            </a:r>
          </a:p>
        </p:txBody>
      </p:sp>
      <p:sp>
        <p:nvSpPr>
          <p:cNvPr id="49" name="CuadroTexto 48"/>
          <p:cNvSpPr txBox="1"/>
          <p:nvPr/>
        </p:nvSpPr>
        <p:spPr>
          <a:xfrm>
            <a:off x="1976496" y="2221523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3.58</a:t>
            </a:r>
          </a:p>
        </p:txBody>
      </p:sp>
      <p:sp>
        <p:nvSpPr>
          <p:cNvPr id="50" name="CuadroTexto 49"/>
          <p:cNvSpPr txBox="1"/>
          <p:nvPr/>
        </p:nvSpPr>
        <p:spPr>
          <a:xfrm>
            <a:off x="2322969" y="2329600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3.37</a:t>
            </a:r>
            <a:endParaRPr kumimoji="0" lang="es-MX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51" name="CuadroTexto 50"/>
          <p:cNvSpPr txBox="1"/>
          <p:nvPr/>
        </p:nvSpPr>
        <p:spPr>
          <a:xfrm>
            <a:off x="2651787" y="2431681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3.23</a:t>
            </a:r>
          </a:p>
        </p:txBody>
      </p:sp>
      <p:sp>
        <p:nvSpPr>
          <p:cNvPr id="52" name="CuadroTexto 51"/>
          <p:cNvSpPr txBox="1"/>
          <p:nvPr/>
        </p:nvSpPr>
        <p:spPr>
          <a:xfrm>
            <a:off x="2987641" y="2590996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3.04</a:t>
            </a:r>
          </a:p>
        </p:txBody>
      </p:sp>
      <p:sp>
        <p:nvSpPr>
          <p:cNvPr id="53" name="CuadroTexto 52"/>
          <p:cNvSpPr txBox="1"/>
          <p:nvPr/>
        </p:nvSpPr>
        <p:spPr>
          <a:xfrm>
            <a:off x="3336601" y="2592788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3.04</a:t>
            </a:r>
            <a:endParaRPr kumimoji="0" lang="es-MX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54" name="CuadroTexto 53"/>
          <p:cNvSpPr txBox="1"/>
          <p:nvPr/>
        </p:nvSpPr>
        <p:spPr>
          <a:xfrm>
            <a:off x="3633330" y="2639610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2.96</a:t>
            </a:r>
          </a:p>
        </p:txBody>
      </p:sp>
      <p:sp>
        <p:nvSpPr>
          <p:cNvPr id="55" name="CuadroTexto 54"/>
          <p:cNvSpPr txBox="1"/>
          <p:nvPr/>
        </p:nvSpPr>
        <p:spPr>
          <a:xfrm>
            <a:off x="3980849" y="2742313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2.84</a:t>
            </a:r>
          </a:p>
        </p:txBody>
      </p:sp>
      <p:sp>
        <p:nvSpPr>
          <p:cNvPr id="56" name="CuadroTexto 55"/>
          <p:cNvSpPr txBox="1"/>
          <p:nvPr/>
        </p:nvSpPr>
        <p:spPr>
          <a:xfrm>
            <a:off x="4328542" y="2810003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2.74</a:t>
            </a:r>
          </a:p>
        </p:txBody>
      </p:sp>
      <p:sp>
        <p:nvSpPr>
          <p:cNvPr id="57" name="CuadroTexto 56"/>
          <p:cNvSpPr txBox="1"/>
          <p:nvPr/>
        </p:nvSpPr>
        <p:spPr>
          <a:xfrm>
            <a:off x="4735463" y="2828069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2.71</a:t>
            </a:r>
            <a:endParaRPr kumimoji="0" lang="es-MX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58" name="CuadroTexto 57"/>
          <p:cNvSpPr txBox="1"/>
          <p:nvPr/>
        </p:nvSpPr>
        <p:spPr>
          <a:xfrm>
            <a:off x="5031207" y="2865716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2.70</a:t>
            </a:r>
          </a:p>
        </p:txBody>
      </p:sp>
      <p:sp>
        <p:nvSpPr>
          <p:cNvPr id="59" name="CuadroTexto 58"/>
          <p:cNvSpPr txBox="1"/>
          <p:nvPr/>
        </p:nvSpPr>
        <p:spPr>
          <a:xfrm>
            <a:off x="5342885" y="2891652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2.65</a:t>
            </a:r>
          </a:p>
        </p:txBody>
      </p:sp>
      <p:sp>
        <p:nvSpPr>
          <p:cNvPr id="60" name="CuadroTexto 59"/>
          <p:cNvSpPr txBox="1"/>
          <p:nvPr/>
        </p:nvSpPr>
        <p:spPr>
          <a:xfrm>
            <a:off x="5701060" y="2937962"/>
            <a:ext cx="4804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2.60</a:t>
            </a:r>
            <a:endParaRPr kumimoji="0" lang="es-MX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61" name="CuadroTexto 60"/>
          <p:cNvSpPr txBox="1"/>
          <p:nvPr/>
        </p:nvSpPr>
        <p:spPr>
          <a:xfrm>
            <a:off x="6059237" y="2979451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2.52</a:t>
            </a:r>
          </a:p>
        </p:txBody>
      </p:sp>
      <p:sp>
        <p:nvSpPr>
          <p:cNvPr id="63" name="CuadroTexto 62"/>
          <p:cNvSpPr txBox="1"/>
          <p:nvPr/>
        </p:nvSpPr>
        <p:spPr>
          <a:xfrm>
            <a:off x="6371895" y="3201403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2.37</a:t>
            </a:r>
          </a:p>
        </p:txBody>
      </p:sp>
      <p:sp>
        <p:nvSpPr>
          <p:cNvPr id="64" name="CuadroTexto 63"/>
          <p:cNvSpPr txBox="1"/>
          <p:nvPr/>
        </p:nvSpPr>
        <p:spPr>
          <a:xfrm>
            <a:off x="6684553" y="3208166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2.37</a:t>
            </a:r>
          </a:p>
        </p:txBody>
      </p:sp>
      <p:sp>
        <p:nvSpPr>
          <p:cNvPr id="84" name="CuadroTexto 83"/>
          <p:cNvSpPr txBox="1"/>
          <p:nvPr/>
        </p:nvSpPr>
        <p:spPr>
          <a:xfrm>
            <a:off x="7076541" y="3212389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2.34</a:t>
            </a:r>
          </a:p>
        </p:txBody>
      </p:sp>
      <p:sp>
        <p:nvSpPr>
          <p:cNvPr id="100" name="CuadroTexto 99"/>
          <p:cNvSpPr txBox="1"/>
          <p:nvPr/>
        </p:nvSpPr>
        <p:spPr>
          <a:xfrm>
            <a:off x="7371960" y="3230915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2.32</a:t>
            </a:r>
          </a:p>
        </p:txBody>
      </p:sp>
      <p:sp>
        <p:nvSpPr>
          <p:cNvPr id="101" name="CuadroTexto 100"/>
          <p:cNvSpPr txBox="1"/>
          <p:nvPr/>
        </p:nvSpPr>
        <p:spPr>
          <a:xfrm>
            <a:off x="7748113" y="3229212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2.25</a:t>
            </a:r>
          </a:p>
        </p:txBody>
      </p:sp>
      <p:sp>
        <p:nvSpPr>
          <p:cNvPr id="102" name="CuadroTexto 101"/>
          <p:cNvSpPr txBox="1"/>
          <p:nvPr/>
        </p:nvSpPr>
        <p:spPr>
          <a:xfrm>
            <a:off x="8417507" y="3407155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2.03</a:t>
            </a:r>
          </a:p>
        </p:txBody>
      </p:sp>
      <p:sp>
        <p:nvSpPr>
          <p:cNvPr id="103" name="CuadroTexto 102"/>
          <p:cNvSpPr txBox="1"/>
          <p:nvPr/>
        </p:nvSpPr>
        <p:spPr>
          <a:xfrm>
            <a:off x="8753135" y="3435113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2.02</a:t>
            </a:r>
          </a:p>
        </p:txBody>
      </p:sp>
      <p:sp>
        <p:nvSpPr>
          <p:cNvPr id="104" name="CuadroTexto 103"/>
          <p:cNvSpPr txBox="1"/>
          <p:nvPr/>
        </p:nvSpPr>
        <p:spPr>
          <a:xfrm>
            <a:off x="9065249" y="3435113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1.97</a:t>
            </a:r>
          </a:p>
        </p:txBody>
      </p:sp>
      <p:sp>
        <p:nvSpPr>
          <p:cNvPr id="105" name="CuadroTexto 104"/>
          <p:cNvSpPr txBox="1"/>
          <p:nvPr/>
        </p:nvSpPr>
        <p:spPr>
          <a:xfrm>
            <a:off x="9422529" y="3558396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1.82</a:t>
            </a:r>
          </a:p>
        </p:txBody>
      </p:sp>
      <p:sp>
        <p:nvSpPr>
          <p:cNvPr id="106" name="CuadroTexto 105"/>
          <p:cNvSpPr txBox="1"/>
          <p:nvPr/>
        </p:nvSpPr>
        <p:spPr>
          <a:xfrm>
            <a:off x="9760713" y="3558396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1.80</a:t>
            </a:r>
          </a:p>
        </p:txBody>
      </p:sp>
      <p:sp>
        <p:nvSpPr>
          <p:cNvPr id="107" name="CuadroTexto 106"/>
          <p:cNvSpPr txBox="1"/>
          <p:nvPr/>
        </p:nvSpPr>
        <p:spPr>
          <a:xfrm>
            <a:off x="10103217" y="3665945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1.68</a:t>
            </a:r>
          </a:p>
        </p:txBody>
      </p:sp>
      <p:sp>
        <p:nvSpPr>
          <p:cNvPr id="108" name="CuadroTexto 107"/>
          <p:cNvSpPr txBox="1"/>
          <p:nvPr/>
        </p:nvSpPr>
        <p:spPr>
          <a:xfrm>
            <a:off x="10456177" y="3673812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1.67</a:t>
            </a:r>
          </a:p>
        </p:txBody>
      </p:sp>
      <p:sp>
        <p:nvSpPr>
          <p:cNvPr id="109" name="CuadroTexto 108"/>
          <p:cNvSpPr txBox="1"/>
          <p:nvPr/>
        </p:nvSpPr>
        <p:spPr>
          <a:xfrm>
            <a:off x="10809137" y="3896777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1.37</a:t>
            </a:r>
          </a:p>
        </p:txBody>
      </p:sp>
      <p:sp>
        <p:nvSpPr>
          <p:cNvPr id="110" name="CuadroTexto 109"/>
          <p:cNvSpPr txBox="1"/>
          <p:nvPr/>
        </p:nvSpPr>
        <p:spPr>
          <a:xfrm>
            <a:off x="11197153" y="4447718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.64</a:t>
            </a:r>
          </a:p>
        </p:txBody>
      </p:sp>
      <p:sp>
        <p:nvSpPr>
          <p:cNvPr id="111" name="CuadroTexto 110"/>
          <p:cNvSpPr txBox="1"/>
          <p:nvPr/>
        </p:nvSpPr>
        <p:spPr>
          <a:xfrm>
            <a:off x="8083741" y="3272429"/>
            <a:ext cx="5431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2.20</a:t>
            </a:r>
          </a:p>
        </p:txBody>
      </p:sp>
      <p:sp>
        <p:nvSpPr>
          <p:cNvPr id="112" name="Rectángulo: esquinas redondeadas 55"/>
          <p:cNvSpPr/>
          <p:nvPr/>
        </p:nvSpPr>
        <p:spPr>
          <a:xfrm>
            <a:off x="9477435" y="2416892"/>
            <a:ext cx="2200434" cy="688085"/>
          </a:xfrm>
          <a:prstGeom prst="roundRect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Promedio estatal: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2.59</a:t>
            </a:r>
          </a:p>
        </p:txBody>
      </p:sp>
    </p:spTree>
    <p:extLst>
      <p:ext uri="{BB962C8B-B14F-4D97-AF65-F5344CB8AC3E}">
        <p14:creationId xmlns:p14="http://schemas.microsoft.com/office/powerpoint/2010/main" val="3480894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1082901"/>
              </p:ext>
            </p:extLst>
          </p:nvPr>
        </p:nvGraphicFramePr>
        <p:xfrm>
          <a:off x="115410" y="1384918"/>
          <a:ext cx="12021362" cy="5317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612" b="1">
                <a:solidFill>
                  <a:schemeClr val="accent2"/>
                </a:solidFill>
              </a:rPr>
              <a:t>Resultados Generales Municipales</a:t>
            </a:r>
          </a:p>
        </p:txBody>
      </p:sp>
      <p:cxnSp>
        <p:nvCxnSpPr>
          <p:cNvPr id="21" name="1 Conector recto">
            <a:extLst>
              <a:ext uri="{FF2B5EF4-FFF2-40B4-BE49-F238E27FC236}">
                <a16:creationId xmlns:a16="http://schemas.microsoft.com/office/drawing/2014/main" xmlns="" id="{89783ADA-FAD9-43B2-AD49-BE7286A7B498}"/>
              </a:ext>
            </a:extLst>
          </p:cNvPr>
          <p:cNvCxnSpPr/>
          <p:nvPr/>
        </p:nvCxnSpPr>
        <p:spPr>
          <a:xfrm>
            <a:off x="347366" y="4014095"/>
            <a:ext cx="11557450" cy="59370"/>
          </a:xfrm>
          <a:prstGeom prst="line">
            <a:avLst/>
          </a:prstGeom>
          <a:ln w="19050">
            <a:solidFill>
              <a:schemeClr val="accent5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ángulo: esquinas redondeadas 55"/>
          <p:cNvSpPr/>
          <p:nvPr/>
        </p:nvSpPr>
        <p:spPr>
          <a:xfrm>
            <a:off x="9266055" y="3288183"/>
            <a:ext cx="2638761" cy="688085"/>
          </a:xfrm>
          <a:prstGeom prst="roundRect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hangingPunct="1">
              <a:defRPr/>
            </a:pPr>
            <a:r>
              <a:rPr lang="es-MX" kern="1200">
                <a:solidFill>
                  <a:prstClr val="black"/>
                </a:solidFill>
              </a:rPr>
              <a:t>Promedio municipal:</a:t>
            </a:r>
          </a:p>
          <a:p>
            <a:pPr algn="ctr" hangingPunct="1">
              <a:defRPr/>
            </a:pPr>
            <a:r>
              <a:rPr lang="es-MX" kern="1200">
                <a:solidFill>
                  <a:prstClr val="black"/>
                </a:solidFill>
              </a:rPr>
              <a:t>1.47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9AE459EB-66C1-FF40-BEE3-CCC93B3E0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739B-ACC7-1A4E-906B-A9546BA1AB7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10344472" y="205275"/>
            <a:ext cx="1540260" cy="355905"/>
            <a:chOff x="10344472" y="205275"/>
            <a:chExt cx="1540260" cy="355905"/>
          </a:xfrm>
        </p:grpSpPr>
        <p:pic>
          <p:nvPicPr>
            <p:cNvPr id="8" name="Picture 6" descr="Resultado de imagen para observatorio nacional de mejora regulatoria">
              <a:extLst>
                <a:ext uri="{FF2B5EF4-FFF2-40B4-BE49-F238E27FC236}">
                  <a16:creationId xmlns:a16="http://schemas.microsoft.com/office/drawing/2014/main" xmlns="" id="{051DD543-23F9-42C9-A8B8-5CDCBF4C4796}"/>
                </a:ext>
              </a:extLst>
            </p:cNvPr>
            <p:cNvPicPr/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08568" y="236780"/>
              <a:ext cx="676164" cy="292896"/>
            </a:xfrm>
            <a:prstGeom prst="rect">
              <a:avLst/>
            </a:prstGeom>
            <a:noFill/>
          </p:spPr>
        </p:pic>
        <p:cxnSp>
          <p:nvCxnSpPr>
            <p:cNvPr id="9" name="Conector recto 8"/>
            <p:cNvCxnSpPr/>
            <p:nvPr/>
          </p:nvCxnSpPr>
          <p:spPr>
            <a:xfrm>
              <a:off x="11136560" y="205275"/>
              <a:ext cx="0" cy="355905"/>
            </a:xfrm>
            <a:prstGeom prst="line">
              <a:avLst/>
            </a:prstGeom>
            <a:ln w="3175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4472" y="248058"/>
              <a:ext cx="631947" cy="2986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65051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tángulo redondeado 126"/>
          <p:cNvSpPr/>
          <p:nvPr/>
        </p:nvSpPr>
        <p:spPr>
          <a:xfrm>
            <a:off x="9643695" y="4930662"/>
            <a:ext cx="1859243" cy="736933"/>
          </a:xfrm>
          <a:prstGeom prst="roundRect">
            <a:avLst>
              <a:gd name="adj" fmla="val 5277"/>
            </a:avLst>
          </a:prstGeom>
          <a:noFill/>
          <a:ln w="12700" cap="flat" cmpd="sng" algn="ctr">
            <a:solidFill>
              <a:srgbClr val="E7E6E6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hangingPunct="1">
              <a:defRPr/>
            </a:pPr>
            <a:endParaRPr lang="es-ES_tradnl" sz="2400">
              <a:solidFill>
                <a:prstClr val="white"/>
              </a:solidFill>
            </a:endParaRPr>
          </a:p>
        </p:txBody>
      </p:sp>
      <p:sp>
        <p:nvSpPr>
          <p:cNvPr id="122" name="Rectángulo redondeado 121"/>
          <p:cNvSpPr/>
          <p:nvPr/>
        </p:nvSpPr>
        <p:spPr>
          <a:xfrm>
            <a:off x="9647379" y="2463351"/>
            <a:ext cx="1859243" cy="757341"/>
          </a:xfrm>
          <a:prstGeom prst="roundRect">
            <a:avLst>
              <a:gd name="adj" fmla="val 5277"/>
            </a:avLst>
          </a:prstGeom>
          <a:noFill/>
          <a:ln w="12700" cap="flat" cmpd="sng" algn="ctr">
            <a:solidFill>
              <a:srgbClr val="E7E6E6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hangingPunct="1">
              <a:defRPr/>
            </a:pPr>
            <a:endParaRPr lang="es-ES_tradnl" sz="2400">
              <a:solidFill>
                <a:prstClr val="white"/>
              </a:solidFill>
            </a:endParaRPr>
          </a:p>
        </p:txBody>
      </p:sp>
      <p:sp>
        <p:nvSpPr>
          <p:cNvPr id="120" name="Rectángulo redondeado 119"/>
          <p:cNvSpPr/>
          <p:nvPr/>
        </p:nvSpPr>
        <p:spPr>
          <a:xfrm>
            <a:off x="3720431" y="4908866"/>
            <a:ext cx="1858714" cy="757341"/>
          </a:xfrm>
          <a:prstGeom prst="roundRect">
            <a:avLst>
              <a:gd name="adj" fmla="val 5277"/>
            </a:avLst>
          </a:prstGeom>
          <a:noFill/>
          <a:ln w="12700" cap="flat" cmpd="sng" algn="ctr">
            <a:solidFill>
              <a:srgbClr val="E7E6E6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hangingPunct="1">
              <a:defRPr/>
            </a:pPr>
            <a:endParaRPr lang="es-ES_tradnl" sz="2400">
              <a:solidFill>
                <a:prstClr val="white"/>
              </a:solidFill>
            </a:endParaRPr>
          </a:p>
        </p:txBody>
      </p:sp>
      <p:sp>
        <p:nvSpPr>
          <p:cNvPr id="116" name="Rectángulo redondeado 115"/>
          <p:cNvSpPr/>
          <p:nvPr/>
        </p:nvSpPr>
        <p:spPr>
          <a:xfrm>
            <a:off x="3723498" y="2511711"/>
            <a:ext cx="1897215" cy="757341"/>
          </a:xfrm>
          <a:prstGeom prst="roundRect">
            <a:avLst>
              <a:gd name="adj" fmla="val 5277"/>
            </a:avLst>
          </a:prstGeom>
          <a:noFill/>
          <a:ln w="12700" cap="flat" cmpd="sng" algn="ctr">
            <a:solidFill>
              <a:srgbClr val="E7E6E6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hangingPunct="1">
              <a:defRPr/>
            </a:pPr>
            <a:endParaRPr lang="es-ES_tradnl" sz="2400">
              <a:solidFill>
                <a:prstClr val="white"/>
              </a:solidFill>
            </a:endParaRPr>
          </a:p>
        </p:txBody>
      </p:sp>
      <p:grpSp>
        <p:nvGrpSpPr>
          <p:cNvPr id="38" name="Agrupar 6"/>
          <p:cNvGrpSpPr/>
          <p:nvPr/>
        </p:nvGrpSpPr>
        <p:grpSpPr>
          <a:xfrm>
            <a:off x="975131" y="2753734"/>
            <a:ext cx="2802329" cy="718805"/>
            <a:chOff x="1090951" y="1009625"/>
            <a:chExt cx="2421140" cy="938712"/>
          </a:xfrm>
        </p:grpSpPr>
        <p:sp>
          <p:nvSpPr>
            <p:cNvPr id="39" name="CuadroTexto 48"/>
            <p:cNvSpPr txBox="1"/>
            <p:nvPr/>
          </p:nvSpPr>
          <p:spPr>
            <a:xfrm>
              <a:off x="1090951" y="1170089"/>
              <a:ext cx="2421140" cy="77824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lIns="0" tIns="0" rIns="0" bIns="0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8000"/>
                </a:lnSpc>
                <a:spcAft>
                  <a:spcPts val="542"/>
                </a:spcAft>
                <a:buClr>
                  <a:srgbClr val="5B9BD5"/>
                </a:buClr>
                <a:buSzPct val="120000"/>
                <a:defRPr/>
              </a:pPr>
              <a:r>
                <a:rPr lang="es-ES" sz="1600">
                  <a:solidFill>
                    <a:prstClr val="black"/>
                  </a:solidFill>
                </a:rPr>
                <a:t>Avance</a:t>
              </a:r>
            </a:p>
            <a:p>
              <a:pPr>
                <a:lnSpc>
                  <a:spcPct val="108000"/>
                </a:lnSpc>
                <a:spcAft>
                  <a:spcPts val="542"/>
                </a:spcAft>
                <a:buClr>
                  <a:srgbClr val="5B9BD5"/>
                </a:buClr>
                <a:buSzPct val="120000"/>
                <a:defRPr/>
              </a:pPr>
              <a:r>
                <a:rPr lang="es-ES" sz="1600">
                  <a:solidFill>
                    <a:prstClr val="black"/>
                  </a:solidFill>
                </a:rPr>
                <a:t>en marco jurídico </a:t>
              </a:r>
            </a:p>
          </p:txBody>
        </p:sp>
        <p:sp>
          <p:nvSpPr>
            <p:cNvPr id="40" name="Rectángulo 39"/>
            <p:cNvSpPr/>
            <p:nvPr/>
          </p:nvSpPr>
          <p:spPr>
            <a:xfrm>
              <a:off x="1358171" y="1009625"/>
              <a:ext cx="1696544" cy="643098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lIns="0" tIns="0" rIns="0" bIns="0">
              <a:spAutoFit/>
            </a:bodyPr>
            <a:lstStyle/>
            <a:p>
              <a:pPr algn="ctr" hangingPunct="1">
                <a:defRPr/>
              </a:pPr>
              <a:r>
                <a:rPr lang="es-ES" sz="3200">
                  <a:solidFill>
                    <a:srgbClr val="009DD9"/>
                  </a:solidFill>
                </a:rPr>
                <a:t>79%</a:t>
              </a:r>
            </a:p>
          </p:txBody>
        </p:sp>
      </p:grpSp>
      <p:grpSp>
        <p:nvGrpSpPr>
          <p:cNvPr id="41" name="Agrupar 9"/>
          <p:cNvGrpSpPr/>
          <p:nvPr/>
        </p:nvGrpSpPr>
        <p:grpSpPr>
          <a:xfrm>
            <a:off x="1045937" y="5435286"/>
            <a:ext cx="2448272" cy="780481"/>
            <a:chOff x="1016929" y="1075517"/>
            <a:chExt cx="2541606" cy="1019255"/>
          </a:xfrm>
        </p:grpSpPr>
        <p:sp>
          <p:nvSpPr>
            <p:cNvPr id="42" name="CuadroTexto 48"/>
            <p:cNvSpPr txBox="1"/>
            <p:nvPr/>
          </p:nvSpPr>
          <p:spPr>
            <a:xfrm>
              <a:off x="1016929" y="1316525"/>
              <a:ext cx="2541606" cy="778247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lIns="0" tIns="0" rIns="0" bIns="0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8000"/>
                </a:lnSpc>
                <a:spcAft>
                  <a:spcPts val="542"/>
                </a:spcAft>
                <a:buClr>
                  <a:srgbClr val="5B9BD5"/>
                </a:buClr>
                <a:buSzPct val="120000"/>
                <a:defRPr/>
              </a:pPr>
              <a:r>
                <a:rPr lang="es-ES" sz="1600">
                  <a:solidFill>
                    <a:prstClr val="black"/>
                  </a:solidFill>
                </a:rPr>
                <a:t>Avance</a:t>
              </a:r>
            </a:p>
            <a:p>
              <a:pPr>
                <a:lnSpc>
                  <a:spcPct val="108000"/>
                </a:lnSpc>
                <a:spcAft>
                  <a:spcPts val="542"/>
                </a:spcAft>
                <a:buClr>
                  <a:srgbClr val="5B9BD5"/>
                </a:buClr>
                <a:buSzPct val="120000"/>
                <a:defRPr/>
              </a:pPr>
              <a:r>
                <a:rPr lang="es-ES" sz="1600">
                  <a:solidFill>
                    <a:prstClr val="black"/>
                  </a:solidFill>
                </a:rPr>
                <a:t> en marco jurídico </a:t>
              </a:r>
            </a:p>
          </p:txBody>
        </p:sp>
        <p:sp>
          <p:nvSpPr>
            <p:cNvPr id="43" name="Rectángulo 42"/>
            <p:cNvSpPr/>
            <p:nvPr/>
          </p:nvSpPr>
          <p:spPr>
            <a:xfrm>
              <a:off x="1435489" y="1075517"/>
              <a:ext cx="1696544" cy="643097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lIns="0" tIns="0" rIns="0" bIns="0">
              <a:spAutoFit/>
            </a:bodyPr>
            <a:lstStyle/>
            <a:p>
              <a:pPr algn="ctr" hangingPunct="1">
                <a:defRPr/>
              </a:pPr>
              <a:r>
                <a:rPr lang="es-ES" sz="3200">
                  <a:solidFill>
                    <a:srgbClr val="17406D">
                      <a:lumMod val="60000"/>
                      <a:lumOff val="40000"/>
                    </a:srgbClr>
                  </a:solidFill>
                </a:rPr>
                <a:t>55%</a:t>
              </a:r>
            </a:p>
          </p:txBody>
        </p:sp>
      </p:grpSp>
      <p:sp>
        <p:nvSpPr>
          <p:cNvPr id="46" name="Rectángulo redondeado 45"/>
          <p:cNvSpPr/>
          <p:nvPr/>
        </p:nvSpPr>
        <p:spPr>
          <a:xfrm rot="5400000">
            <a:off x="4306554" y="1489080"/>
            <a:ext cx="718912" cy="189115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0" vert="vert270" wrap="square" lIns="41285" tIns="41285" rIns="41285" bIns="41285" numCol="1" spcCol="1270" anchor="ctr" anchorCtr="0">
            <a:noAutofit/>
          </a:bodyPr>
          <a:lstStyle/>
          <a:p>
            <a:pPr algn="ctr" defTabSz="481625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s-MX" sz="1600" b="1">
                <a:solidFill>
                  <a:schemeClr val="tx1"/>
                </a:solidFill>
                <a:ea typeface="Century Gothic" charset="0"/>
                <a:cs typeface="Century Gothic" charset="0"/>
              </a:rPr>
              <a:t>Reconocimiento a nivel constitucional</a:t>
            </a:r>
          </a:p>
        </p:txBody>
      </p:sp>
      <p:grpSp>
        <p:nvGrpSpPr>
          <p:cNvPr id="48" name="Agrupar 18"/>
          <p:cNvGrpSpPr/>
          <p:nvPr/>
        </p:nvGrpSpPr>
        <p:grpSpPr>
          <a:xfrm>
            <a:off x="1214661" y="1781066"/>
            <a:ext cx="2345133" cy="757341"/>
            <a:chOff x="1439157" y="1590039"/>
            <a:chExt cx="1553524" cy="1102361"/>
          </a:xfrm>
        </p:grpSpPr>
        <p:sp>
          <p:nvSpPr>
            <p:cNvPr id="75" name="Rectángulo redondeado 74"/>
            <p:cNvSpPr/>
            <p:nvPr/>
          </p:nvSpPr>
          <p:spPr>
            <a:xfrm>
              <a:off x="1439157" y="1590039"/>
              <a:ext cx="1469787" cy="1102361"/>
            </a:xfrm>
            <a:prstGeom prst="roundRect">
              <a:avLst>
                <a:gd name="adj" fmla="val 5277"/>
              </a:avLst>
            </a:prstGeom>
            <a:noFill/>
            <a:ln w="12700" cap="flat" cmpd="sng" algn="ctr">
              <a:solidFill>
                <a:srgbClr val="E7E6E6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hangingPunct="1">
                <a:defRPr/>
              </a:pPr>
              <a:endParaRPr lang="es-ES_tradnl" sz="2400">
                <a:solidFill>
                  <a:prstClr val="white"/>
                </a:solidFill>
              </a:endParaRPr>
            </a:p>
          </p:txBody>
        </p:sp>
        <p:sp>
          <p:nvSpPr>
            <p:cNvPr id="74" name="CuadroTexto 48"/>
            <p:cNvSpPr txBox="1"/>
            <p:nvPr/>
          </p:nvSpPr>
          <p:spPr>
            <a:xfrm>
              <a:off x="1554960" y="2077348"/>
              <a:ext cx="1437721" cy="582387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Clr>
                  <a:srgbClr val="5B9BD5"/>
                </a:buClr>
                <a:buSzPct val="120000"/>
                <a:defRPr/>
              </a:pPr>
              <a:r>
                <a:rPr lang="es-ES" sz="2000" b="1">
                  <a:solidFill>
                    <a:prstClr val="black">
                      <a:lumMod val="95000"/>
                      <a:lumOff val="5000"/>
                    </a:prstClr>
                  </a:solidFill>
                </a:rPr>
                <a:t>Entidades </a:t>
              </a:r>
              <a:endParaRPr lang="es-ES" sz="2400" b="1">
                <a:solidFill>
                  <a:prstClr val="black"/>
                </a:solidFill>
              </a:endParaRPr>
            </a:p>
          </p:txBody>
        </p:sp>
      </p:grpSp>
      <p:sp>
        <p:nvSpPr>
          <p:cNvPr id="53" name="Rectángulo redondeado 52"/>
          <p:cNvSpPr/>
          <p:nvPr/>
        </p:nvSpPr>
        <p:spPr>
          <a:xfrm>
            <a:off x="896945" y="1595754"/>
            <a:ext cx="1973965" cy="471181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0" vert="horz" wrap="square" lIns="41285" tIns="41285" rIns="41285" bIns="41285" numCol="1" spcCol="1270" anchor="ctr" anchorCtr="0">
            <a:noAutofit/>
          </a:bodyPr>
          <a:lstStyle/>
          <a:p>
            <a:pPr algn="ctr" defTabSz="481625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s-MX" sz="1600" b="1">
                <a:solidFill>
                  <a:prstClr val="white"/>
                </a:solidFill>
                <a:ea typeface="Century Gothic" charset="0"/>
                <a:cs typeface="Century Gothic" charset="0"/>
              </a:rPr>
              <a:t>Ley de Mejora Regulatoria</a:t>
            </a:r>
          </a:p>
        </p:txBody>
      </p:sp>
      <p:grpSp>
        <p:nvGrpSpPr>
          <p:cNvPr id="76" name="Agrupar 53"/>
          <p:cNvGrpSpPr/>
          <p:nvPr/>
        </p:nvGrpSpPr>
        <p:grpSpPr>
          <a:xfrm>
            <a:off x="806070" y="4156251"/>
            <a:ext cx="2724892" cy="1185936"/>
            <a:chOff x="214843" y="1011986"/>
            <a:chExt cx="2354237" cy="1966373"/>
          </a:xfrm>
        </p:grpSpPr>
        <p:grpSp>
          <p:nvGrpSpPr>
            <p:cNvPr id="77" name="Agrupar 54"/>
            <p:cNvGrpSpPr/>
            <p:nvPr/>
          </p:nvGrpSpPr>
          <p:grpSpPr>
            <a:xfrm>
              <a:off x="342764" y="1875999"/>
              <a:ext cx="2226316" cy="1102360"/>
              <a:chOff x="1428734" y="1875999"/>
              <a:chExt cx="1807558" cy="1102360"/>
            </a:xfrm>
          </p:grpSpPr>
          <p:sp>
            <p:nvSpPr>
              <p:cNvPr id="80" name="Rectángulo redondeado 79"/>
              <p:cNvSpPr/>
              <p:nvPr/>
            </p:nvSpPr>
            <p:spPr>
              <a:xfrm>
                <a:off x="1428734" y="1875999"/>
                <a:ext cx="1645574" cy="1102360"/>
              </a:xfrm>
              <a:prstGeom prst="roundRect">
                <a:avLst>
                  <a:gd name="adj" fmla="val 5277"/>
                </a:avLst>
              </a:prstGeom>
              <a:noFill/>
              <a:ln w="12700" cap="flat" cmpd="sng" algn="ctr">
                <a:solidFill>
                  <a:srgbClr val="E7E6E6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hangingPunct="1">
                  <a:defRPr/>
                </a:pPr>
                <a:endParaRPr lang="es-ES_tradnl" sz="2400">
                  <a:solidFill>
                    <a:srgbClr val="FF0000"/>
                  </a:solidFill>
                </a:endParaRPr>
              </a:p>
            </p:txBody>
          </p:sp>
          <p:sp>
            <p:nvSpPr>
              <p:cNvPr id="79" name="CuadroTexto 48"/>
              <p:cNvSpPr txBox="1"/>
              <p:nvPr/>
            </p:nvSpPr>
            <p:spPr>
              <a:xfrm>
                <a:off x="1535207" y="2243553"/>
                <a:ext cx="1701085" cy="663413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>
                <a:spAutoFit/>
              </a:bodyPr>
              <a:lstStyle>
                <a:defPPr>
                  <a:defRPr lang="es-MX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buClr>
                    <a:srgbClr val="5B9BD5"/>
                  </a:buClr>
                  <a:buSzPct val="120000"/>
                  <a:defRPr/>
                </a:pPr>
                <a:r>
                  <a:rPr lang="es-ES" sz="2000" b="1">
                    <a:solidFill>
                      <a:prstClr val="black"/>
                    </a:solidFill>
                  </a:rPr>
                  <a:t>Municipios</a:t>
                </a:r>
                <a:endParaRPr lang="es-ES" sz="24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78" name="Rectángulo redondeado 77"/>
            <p:cNvSpPr/>
            <p:nvPr/>
          </p:nvSpPr>
          <p:spPr>
            <a:xfrm>
              <a:off x="214843" y="1011986"/>
              <a:ext cx="1828199" cy="1212017"/>
            </a:xfrm>
            <a:prstGeom prst="round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41285" tIns="41285" rIns="41285" bIns="41285" numCol="1" spcCol="1270" anchor="ctr" anchorCtr="0">
              <a:noAutofit/>
            </a:bodyPr>
            <a:lstStyle/>
            <a:p>
              <a:pPr algn="ctr" defTabSz="481625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s-MX" sz="1600" b="1">
                  <a:solidFill>
                    <a:prstClr val="white"/>
                  </a:solidFill>
                  <a:ea typeface="Century Gothic" charset="0"/>
                  <a:cs typeface="Century Gothic" charset="0"/>
                </a:rPr>
                <a:t>Reglamento Municipal de Mejora Regulatoria</a:t>
              </a:r>
            </a:p>
          </p:txBody>
        </p:sp>
      </p:grpSp>
      <p:sp>
        <p:nvSpPr>
          <p:cNvPr id="83" name="Rectángulo redondeado 82"/>
          <p:cNvSpPr/>
          <p:nvPr/>
        </p:nvSpPr>
        <p:spPr>
          <a:xfrm rot="5400000">
            <a:off x="4286664" y="3856684"/>
            <a:ext cx="728443" cy="187476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0" vert="vert270" wrap="square" lIns="41285" tIns="41285" rIns="41285" bIns="41285" numCol="1" spcCol="1270" anchor="ctr" anchorCtr="0">
            <a:noAutofit/>
          </a:bodyPr>
          <a:lstStyle/>
          <a:p>
            <a:pPr algn="ctr" defTabSz="481625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600" b="1">
                <a:solidFill>
                  <a:schemeClr val="tx1"/>
                </a:solidFill>
                <a:ea typeface="Century Gothic" charset="0"/>
                <a:cs typeface="Century Gothic" charset="0"/>
              </a:rPr>
              <a:t>Política a nivel Bando o Código</a:t>
            </a:r>
          </a:p>
        </p:txBody>
      </p:sp>
      <p:grpSp>
        <p:nvGrpSpPr>
          <p:cNvPr id="84" name="Agrupar 110"/>
          <p:cNvGrpSpPr/>
          <p:nvPr/>
        </p:nvGrpSpPr>
        <p:grpSpPr>
          <a:xfrm>
            <a:off x="6489243" y="2764221"/>
            <a:ext cx="2941761" cy="741290"/>
            <a:chOff x="1090660" y="482717"/>
            <a:chExt cx="2541606" cy="968076"/>
          </a:xfrm>
        </p:grpSpPr>
        <p:sp>
          <p:nvSpPr>
            <p:cNvPr id="85" name="CuadroTexto 48"/>
            <p:cNvSpPr txBox="1"/>
            <p:nvPr/>
          </p:nvSpPr>
          <p:spPr>
            <a:xfrm>
              <a:off x="1090660" y="672545"/>
              <a:ext cx="2541606" cy="77824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lIns="0" tIns="0" rIns="0" bIns="0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8000"/>
                </a:lnSpc>
                <a:spcAft>
                  <a:spcPts val="542"/>
                </a:spcAft>
                <a:buClr>
                  <a:srgbClr val="5B9BD5"/>
                </a:buClr>
                <a:buSzPct val="120000"/>
                <a:defRPr/>
              </a:pPr>
              <a:r>
                <a:rPr lang="es-ES" sz="1600">
                  <a:solidFill>
                    <a:prstClr val="black"/>
                  </a:solidFill>
                </a:rPr>
                <a:t>Avance</a:t>
              </a:r>
            </a:p>
            <a:p>
              <a:pPr>
                <a:lnSpc>
                  <a:spcPct val="108000"/>
                </a:lnSpc>
                <a:spcAft>
                  <a:spcPts val="542"/>
                </a:spcAft>
                <a:buClr>
                  <a:srgbClr val="5B9BD5"/>
                </a:buClr>
                <a:buSzPct val="120000"/>
                <a:defRPr/>
              </a:pPr>
              <a:r>
                <a:rPr lang="es-ES" sz="1600">
                  <a:solidFill>
                    <a:prstClr val="black"/>
                  </a:solidFill>
                </a:rPr>
                <a:t>en fortaleza institucional </a:t>
              </a:r>
            </a:p>
          </p:txBody>
        </p:sp>
        <p:sp>
          <p:nvSpPr>
            <p:cNvPr id="86" name="Rectángulo 85"/>
            <p:cNvSpPr/>
            <p:nvPr/>
          </p:nvSpPr>
          <p:spPr>
            <a:xfrm>
              <a:off x="1618938" y="482717"/>
              <a:ext cx="1200344" cy="643098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lIns="0" tIns="0" rIns="0" bIns="0">
              <a:spAutoFit/>
            </a:bodyPr>
            <a:lstStyle/>
            <a:p>
              <a:pPr algn="ctr" hangingPunct="1">
                <a:defRPr/>
              </a:pPr>
              <a:r>
                <a:rPr lang="es-ES" sz="3200">
                  <a:solidFill>
                    <a:srgbClr val="0BD0D9"/>
                  </a:solidFill>
                </a:rPr>
                <a:t>68%</a:t>
              </a:r>
            </a:p>
          </p:txBody>
        </p:sp>
      </p:grpSp>
      <p:grpSp>
        <p:nvGrpSpPr>
          <p:cNvPr id="87" name="Agrupar 113"/>
          <p:cNvGrpSpPr/>
          <p:nvPr/>
        </p:nvGrpSpPr>
        <p:grpSpPr>
          <a:xfrm>
            <a:off x="6633028" y="5441105"/>
            <a:ext cx="2941761" cy="765440"/>
            <a:chOff x="294390" y="953227"/>
            <a:chExt cx="2541606" cy="999613"/>
          </a:xfrm>
        </p:grpSpPr>
        <p:sp>
          <p:nvSpPr>
            <p:cNvPr id="88" name="CuadroTexto 48"/>
            <p:cNvSpPr txBox="1"/>
            <p:nvPr/>
          </p:nvSpPr>
          <p:spPr>
            <a:xfrm>
              <a:off x="294390" y="1174593"/>
              <a:ext cx="2541606" cy="778247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lIns="0" tIns="0" rIns="0" bIns="0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8000"/>
                </a:lnSpc>
                <a:spcAft>
                  <a:spcPts val="542"/>
                </a:spcAft>
                <a:buClr>
                  <a:srgbClr val="5B9BD5"/>
                </a:buClr>
                <a:buSzPct val="120000"/>
                <a:defRPr/>
              </a:pPr>
              <a:r>
                <a:rPr lang="es-ES" sz="1600">
                  <a:solidFill>
                    <a:prstClr val="black"/>
                  </a:solidFill>
                </a:rPr>
                <a:t>Avance</a:t>
              </a:r>
            </a:p>
            <a:p>
              <a:pPr>
                <a:lnSpc>
                  <a:spcPct val="108000"/>
                </a:lnSpc>
                <a:spcAft>
                  <a:spcPts val="542"/>
                </a:spcAft>
                <a:buClr>
                  <a:srgbClr val="5B9BD5"/>
                </a:buClr>
                <a:buSzPct val="120000"/>
                <a:defRPr/>
              </a:pPr>
              <a:r>
                <a:rPr lang="es-ES" sz="1600">
                  <a:solidFill>
                    <a:prstClr val="black"/>
                  </a:solidFill>
                </a:rPr>
                <a:t>en fortaleza institucional </a:t>
              </a:r>
            </a:p>
          </p:txBody>
        </p:sp>
        <p:sp>
          <p:nvSpPr>
            <p:cNvPr id="89" name="Rectángulo 88"/>
            <p:cNvSpPr/>
            <p:nvPr/>
          </p:nvSpPr>
          <p:spPr>
            <a:xfrm>
              <a:off x="560129" y="953227"/>
              <a:ext cx="1696544" cy="643098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lIns="0" tIns="0" rIns="0" bIns="0">
              <a:spAutoFit/>
            </a:bodyPr>
            <a:lstStyle/>
            <a:p>
              <a:pPr algn="ctr" hangingPunct="1">
                <a:defRPr/>
              </a:pPr>
              <a:r>
                <a:rPr lang="es-ES" sz="3200">
                  <a:solidFill>
                    <a:srgbClr val="0BD0D9"/>
                  </a:solidFill>
                </a:rPr>
                <a:t>40%</a:t>
              </a:r>
            </a:p>
          </p:txBody>
        </p:sp>
      </p:grpSp>
      <p:grpSp>
        <p:nvGrpSpPr>
          <p:cNvPr id="90" name="Agrupar 116"/>
          <p:cNvGrpSpPr/>
          <p:nvPr/>
        </p:nvGrpSpPr>
        <p:grpSpPr>
          <a:xfrm>
            <a:off x="6479440" y="1667288"/>
            <a:ext cx="2483363" cy="939973"/>
            <a:chOff x="214844" y="1442751"/>
            <a:chExt cx="2145561" cy="1558544"/>
          </a:xfrm>
        </p:grpSpPr>
        <p:grpSp>
          <p:nvGrpSpPr>
            <p:cNvPr id="91" name="Agrupar 117"/>
            <p:cNvGrpSpPr/>
            <p:nvPr/>
          </p:nvGrpSpPr>
          <p:grpSpPr>
            <a:xfrm>
              <a:off x="298652" y="1590037"/>
              <a:ext cx="2061753" cy="1411258"/>
              <a:chOff x="1392919" y="1590037"/>
              <a:chExt cx="1673950" cy="1411258"/>
            </a:xfrm>
          </p:grpSpPr>
          <p:sp>
            <p:nvSpPr>
              <p:cNvPr id="94" name="Rectángulo redondeado 93"/>
              <p:cNvSpPr/>
              <p:nvPr/>
            </p:nvSpPr>
            <p:spPr>
              <a:xfrm>
                <a:off x="1392919" y="1590037"/>
                <a:ext cx="1673950" cy="1411258"/>
              </a:xfrm>
              <a:prstGeom prst="roundRect">
                <a:avLst>
                  <a:gd name="adj" fmla="val 5277"/>
                </a:avLst>
              </a:prstGeom>
              <a:noFill/>
              <a:ln w="12700" cap="flat" cmpd="sng" algn="ctr">
                <a:solidFill>
                  <a:srgbClr val="E7E6E6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hangingPunct="1">
                  <a:defRPr/>
                </a:pPr>
                <a:endParaRPr lang="es-ES_tradnl" sz="2400">
                  <a:solidFill>
                    <a:prstClr val="white"/>
                  </a:solidFill>
                </a:endParaRPr>
              </a:p>
            </p:txBody>
          </p:sp>
          <p:sp>
            <p:nvSpPr>
              <p:cNvPr id="93" name="CuadroTexto 48"/>
              <p:cNvSpPr txBox="1"/>
              <p:nvPr/>
            </p:nvSpPr>
            <p:spPr>
              <a:xfrm>
                <a:off x="1547810" y="2194309"/>
                <a:ext cx="1437721" cy="76547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>
                <a:spAutoFit/>
              </a:bodyPr>
              <a:lstStyle>
                <a:defPPr>
                  <a:defRPr lang="es-MX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buClr>
                    <a:srgbClr val="5B9BD5"/>
                  </a:buClr>
                  <a:buSzPct val="120000"/>
                  <a:defRPr/>
                </a:pPr>
                <a:r>
                  <a:rPr lang="es-ES" sz="2400" b="1">
                    <a:solidFill>
                      <a:prstClr val="black">
                        <a:lumMod val="95000"/>
                        <a:lumOff val="5000"/>
                      </a:prstClr>
                    </a:solidFill>
                  </a:rPr>
                  <a:t> </a:t>
                </a:r>
                <a:r>
                  <a:rPr lang="es-ES" sz="2000" b="1">
                    <a:solidFill>
                      <a:prstClr val="black">
                        <a:lumMod val="95000"/>
                        <a:lumOff val="5000"/>
                      </a:prstClr>
                    </a:solidFill>
                  </a:rPr>
                  <a:t>Entidades </a:t>
                </a:r>
                <a:endParaRPr lang="es-ES" sz="24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92" name="Rectángulo redondeado 91"/>
            <p:cNvSpPr/>
            <p:nvPr/>
          </p:nvSpPr>
          <p:spPr>
            <a:xfrm>
              <a:off x="214844" y="1442751"/>
              <a:ext cx="1867957" cy="781253"/>
            </a:xfrm>
            <a:prstGeom prst="roundRect">
              <a:avLst/>
            </a:prstGeom>
            <a:solidFill>
              <a:schemeClr val="accent4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spcFirstLastPara="0" vert="horz" wrap="square" lIns="41285" tIns="41285" rIns="41285" bIns="41285" numCol="1" spcCol="1270" anchor="ctr" anchorCtr="0">
              <a:noAutofit/>
            </a:bodyPr>
            <a:lstStyle/>
            <a:p>
              <a:pPr algn="ctr" defTabSz="481625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es-MX" sz="1600" b="1">
                  <a:solidFill>
                    <a:prstClr val="black"/>
                  </a:solidFill>
                  <a:ea typeface="Century Gothic" charset="0"/>
                  <a:cs typeface="Century Gothic" charset="0"/>
                </a:rPr>
                <a:t>Autoridad Mejora Regulatoria</a:t>
              </a:r>
            </a:p>
          </p:txBody>
        </p:sp>
      </p:grpSp>
      <p:grpSp>
        <p:nvGrpSpPr>
          <p:cNvPr id="95" name="Agrupar 121"/>
          <p:cNvGrpSpPr/>
          <p:nvPr/>
        </p:nvGrpSpPr>
        <p:grpSpPr>
          <a:xfrm>
            <a:off x="6576443" y="4235145"/>
            <a:ext cx="2452579" cy="938506"/>
            <a:chOff x="110477" y="1439761"/>
            <a:chExt cx="2118965" cy="1556115"/>
          </a:xfrm>
        </p:grpSpPr>
        <p:grpSp>
          <p:nvGrpSpPr>
            <p:cNvPr id="96" name="Agrupar 122"/>
            <p:cNvGrpSpPr/>
            <p:nvPr/>
          </p:nvGrpSpPr>
          <p:grpSpPr>
            <a:xfrm>
              <a:off x="123241" y="1590039"/>
              <a:ext cx="2106201" cy="1405837"/>
              <a:chOff x="1250502" y="1590039"/>
              <a:chExt cx="1710036" cy="1405837"/>
            </a:xfrm>
          </p:grpSpPr>
          <p:sp>
            <p:nvSpPr>
              <p:cNvPr id="99" name="Rectángulo redondeado 98"/>
              <p:cNvSpPr/>
              <p:nvPr/>
            </p:nvSpPr>
            <p:spPr>
              <a:xfrm>
                <a:off x="1250502" y="1590039"/>
                <a:ext cx="1634257" cy="1405837"/>
              </a:xfrm>
              <a:prstGeom prst="roundRect">
                <a:avLst>
                  <a:gd name="adj" fmla="val 5277"/>
                </a:avLst>
              </a:prstGeom>
              <a:noFill/>
              <a:ln w="12700" cap="flat" cmpd="sng" algn="ctr">
                <a:solidFill>
                  <a:srgbClr val="E7E6E6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hangingPunct="1">
                  <a:defRPr/>
                </a:pPr>
                <a:endParaRPr lang="es-ES_tradnl" sz="2400">
                  <a:solidFill>
                    <a:srgbClr val="FF0000"/>
                  </a:solidFill>
                </a:endParaRPr>
              </a:p>
            </p:txBody>
          </p:sp>
          <p:sp>
            <p:nvSpPr>
              <p:cNvPr id="98" name="CuadroTexto 48"/>
              <p:cNvSpPr txBox="1"/>
              <p:nvPr/>
            </p:nvSpPr>
            <p:spPr>
              <a:xfrm>
                <a:off x="1522817" y="2282659"/>
                <a:ext cx="1437721" cy="663413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>
                <a:spAutoFit/>
              </a:bodyPr>
              <a:lstStyle>
                <a:defPPr>
                  <a:defRPr lang="es-MX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buClr>
                    <a:srgbClr val="5B9BD5"/>
                  </a:buClr>
                  <a:buSzPct val="120000"/>
                  <a:defRPr/>
                </a:pPr>
                <a:r>
                  <a:rPr lang="es-ES" sz="2000" b="1">
                    <a:solidFill>
                      <a:prstClr val="black"/>
                    </a:solidFill>
                  </a:rPr>
                  <a:t>Municipios</a:t>
                </a:r>
              </a:p>
            </p:txBody>
          </p:sp>
        </p:grpSp>
        <p:sp>
          <p:nvSpPr>
            <p:cNvPr id="97" name="Rectángulo redondeado 96"/>
            <p:cNvSpPr/>
            <p:nvPr/>
          </p:nvSpPr>
          <p:spPr>
            <a:xfrm>
              <a:off x="110477" y="1439761"/>
              <a:ext cx="1748025" cy="781253"/>
            </a:xfrm>
            <a:prstGeom prst="roundRect">
              <a:avLst/>
            </a:prstGeom>
            <a:solidFill>
              <a:schemeClr val="accent4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spcFirstLastPara="0" vert="horz" wrap="square" lIns="41285" tIns="41285" rIns="41285" bIns="41285" numCol="1" spcCol="1270" anchor="ctr" anchorCtr="0">
              <a:noAutofit/>
            </a:bodyPr>
            <a:lstStyle/>
            <a:p>
              <a:pPr algn="ctr" defTabSz="481625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b="1">
                  <a:solidFill>
                    <a:prstClr val="black"/>
                  </a:solidFill>
                  <a:ea typeface="Century Gothic" charset="0"/>
                  <a:cs typeface="Century Gothic" charset="0"/>
                </a:rPr>
                <a:t>Autoridad Mejora Regulatoria</a:t>
              </a:r>
            </a:p>
          </p:txBody>
        </p:sp>
      </p:grpSp>
      <p:grpSp>
        <p:nvGrpSpPr>
          <p:cNvPr id="100" name="Agrupar 139"/>
          <p:cNvGrpSpPr/>
          <p:nvPr/>
        </p:nvGrpSpPr>
        <p:grpSpPr>
          <a:xfrm rot="5400000">
            <a:off x="10088610" y="1687616"/>
            <a:ext cx="1071041" cy="1960872"/>
            <a:chOff x="2310114" y="1909399"/>
            <a:chExt cx="396119" cy="1260288"/>
          </a:xfrm>
        </p:grpSpPr>
        <p:sp>
          <p:nvSpPr>
            <p:cNvPr id="101" name="Rectángulo redondeado 100"/>
            <p:cNvSpPr/>
            <p:nvPr/>
          </p:nvSpPr>
          <p:spPr>
            <a:xfrm>
              <a:off x="2551136" y="1909399"/>
              <a:ext cx="155097" cy="1080655"/>
            </a:xfrm>
            <a:prstGeom prst="roundRect">
              <a:avLst>
                <a:gd name="adj" fmla="val 5277"/>
              </a:avLst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vert="vert270" rtlCol="0" anchor="b" anchorCtr="1"/>
            <a:lstStyle/>
            <a:p>
              <a:pPr algn="ctr" hangingPunct="1">
                <a:buClr>
                  <a:srgbClr val="5B9BD5"/>
                </a:buClr>
                <a:buSzPct val="120000"/>
                <a:defRPr/>
              </a:pPr>
              <a:r>
                <a:rPr lang="es-ES" b="1">
                  <a:solidFill>
                    <a:prstClr val="black"/>
                  </a:solidFill>
                </a:rPr>
                <a:t> Entidades </a:t>
              </a:r>
            </a:p>
          </p:txBody>
        </p:sp>
        <p:sp>
          <p:nvSpPr>
            <p:cNvPr id="102" name="Rectángulo redondeado 101"/>
            <p:cNvSpPr/>
            <p:nvPr/>
          </p:nvSpPr>
          <p:spPr>
            <a:xfrm>
              <a:off x="2310114" y="1972350"/>
              <a:ext cx="225977" cy="1197337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spcFirstLastPara="0" vert="vert270" wrap="square" lIns="41285" tIns="41285" rIns="41285" bIns="41285" numCol="1" spcCol="1270" anchor="ctr" anchorCtr="0">
              <a:noAutofit/>
            </a:bodyPr>
            <a:lstStyle/>
            <a:p>
              <a:pPr algn="ctr" defTabSz="481625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b="1">
                  <a:solidFill>
                    <a:prstClr val="black"/>
                  </a:solidFill>
                  <a:ea typeface="Century Gothic" charset="0"/>
                  <a:cs typeface="Century Gothic" charset="0"/>
                </a:rPr>
                <a:t>Nivel jerárquico óptimo</a:t>
              </a:r>
            </a:p>
          </p:txBody>
        </p:sp>
      </p:grpSp>
      <p:sp>
        <p:nvSpPr>
          <p:cNvPr id="105" name="Rectángulo redondeado 104"/>
          <p:cNvSpPr/>
          <p:nvPr/>
        </p:nvSpPr>
        <p:spPr>
          <a:xfrm rot="5400000">
            <a:off x="10238033" y="3886703"/>
            <a:ext cx="703379" cy="186292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vert270" wrap="square" lIns="41285" tIns="41285" rIns="41285" bIns="41285" numCol="1" spcCol="1270" anchor="ctr" anchorCtr="0">
            <a:noAutofit/>
          </a:bodyPr>
          <a:lstStyle/>
          <a:p>
            <a:pPr algn="ctr" defTabSz="481625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s-MX" sz="1600" b="1">
                <a:solidFill>
                  <a:prstClr val="black"/>
                </a:solidFill>
                <a:ea typeface="Century Gothic" charset="0"/>
                <a:cs typeface="Century Gothic" charset="0"/>
              </a:rPr>
              <a:t>Nivel jerárquico óptimo</a:t>
            </a:r>
          </a:p>
        </p:txBody>
      </p:sp>
      <p:sp>
        <p:nvSpPr>
          <p:cNvPr id="106" name="Rectángulo 105"/>
          <p:cNvSpPr/>
          <p:nvPr/>
        </p:nvSpPr>
        <p:spPr>
          <a:xfrm>
            <a:off x="551384" y="1340768"/>
            <a:ext cx="5266698" cy="5015585"/>
          </a:xfrm>
          <a:prstGeom prst="rect">
            <a:avLst/>
          </a:prstGeom>
          <a:noFill/>
          <a:ln w="28575" cap="flat" cmpd="sng" algn="ctr">
            <a:solidFill>
              <a:schemeClr val="bg1">
                <a:lumMod val="65000"/>
              </a:scheme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 hangingPunct="1">
              <a:defRPr/>
            </a:pPr>
            <a:endParaRPr lang="es-ES_tradnl" sz="2400">
              <a:solidFill>
                <a:prstClr val="white"/>
              </a:solidFill>
            </a:endParaRPr>
          </a:p>
        </p:txBody>
      </p:sp>
      <p:sp>
        <p:nvSpPr>
          <p:cNvPr id="107" name="Rectángulo redondeado 106"/>
          <p:cNvSpPr/>
          <p:nvPr/>
        </p:nvSpPr>
        <p:spPr>
          <a:xfrm>
            <a:off x="1781023" y="1180112"/>
            <a:ext cx="2807420" cy="30443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0" vert="horz" wrap="square" lIns="41285" tIns="41285" rIns="41285" bIns="41285" numCol="1" spcCol="1270" anchor="ctr" anchorCtr="0">
            <a:noAutofit/>
          </a:bodyPr>
          <a:lstStyle/>
          <a:p>
            <a:pPr algn="ctr" defTabSz="481625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s-MX" sz="2400" b="1">
                <a:solidFill>
                  <a:srgbClr val="17406D">
                    <a:lumMod val="60000"/>
                    <a:lumOff val="40000"/>
                  </a:srgbClr>
                </a:solidFill>
                <a:ea typeface="Century Gothic" charset="0"/>
                <a:cs typeface="Century Gothic" charset="0"/>
              </a:rPr>
              <a:t>P o l í t i c a s </a:t>
            </a:r>
          </a:p>
        </p:txBody>
      </p:sp>
      <p:sp>
        <p:nvSpPr>
          <p:cNvPr id="108" name="Rectángulo 107"/>
          <p:cNvSpPr/>
          <p:nvPr/>
        </p:nvSpPr>
        <p:spPr>
          <a:xfrm>
            <a:off x="6108191" y="1340768"/>
            <a:ext cx="5681037" cy="5015585"/>
          </a:xfrm>
          <a:prstGeom prst="rect">
            <a:avLst/>
          </a:prstGeom>
          <a:noFill/>
          <a:ln w="28575" cap="flat" cmpd="sng" algn="ctr">
            <a:solidFill>
              <a:schemeClr val="bg1">
                <a:lumMod val="65000"/>
              </a:scheme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 hangingPunct="1">
              <a:defRPr/>
            </a:pPr>
            <a:endParaRPr lang="es-ES_tradnl" sz="2400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9729" y="223447"/>
            <a:ext cx="10515600" cy="687611"/>
          </a:xfrm>
        </p:spPr>
        <p:txBody>
          <a:bodyPr>
            <a:normAutofit/>
          </a:bodyPr>
          <a:lstStyle/>
          <a:p>
            <a:r>
              <a:rPr lang="es-ES" sz="3612" b="1">
                <a:solidFill>
                  <a:schemeClr val="accent2"/>
                </a:solidFill>
              </a:rPr>
              <a:t>Marco jurídico y Fortaleza institucional</a:t>
            </a:r>
            <a:endParaRPr lang="es-MX" sz="3612" b="1">
              <a:solidFill>
                <a:schemeClr val="accent2"/>
              </a:solidFill>
            </a:endParaRPr>
          </a:p>
        </p:txBody>
      </p:sp>
      <p:sp>
        <p:nvSpPr>
          <p:cNvPr id="54" name="Rectángulo redondeado 106">
            <a:extLst>
              <a:ext uri="{FF2B5EF4-FFF2-40B4-BE49-F238E27FC236}">
                <a16:creationId xmlns:a16="http://schemas.microsoft.com/office/drawing/2014/main" xmlns="" id="{39D212E0-E60B-4ADB-B228-ADAFB951FE3B}"/>
              </a:ext>
            </a:extLst>
          </p:cNvPr>
          <p:cNvSpPr/>
          <p:nvPr/>
        </p:nvSpPr>
        <p:spPr>
          <a:xfrm>
            <a:off x="7245072" y="1153626"/>
            <a:ext cx="3782887" cy="304430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0" vert="horz" wrap="square" lIns="41285" tIns="41285" rIns="41285" bIns="41285" numCol="1" spcCol="1270" anchor="ctr" anchorCtr="0">
            <a:noAutofit/>
          </a:bodyPr>
          <a:lstStyle/>
          <a:p>
            <a:pPr algn="ctr" defTabSz="481625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es-MX" sz="2400" b="1">
                <a:solidFill>
                  <a:srgbClr val="10CF9B"/>
                </a:solidFill>
                <a:ea typeface="Century Gothic" charset="0"/>
                <a:cs typeface="Century Gothic" charset="0"/>
              </a:rPr>
              <a:t>I n s t i t u c i o n e s</a:t>
            </a:r>
          </a:p>
        </p:txBody>
      </p:sp>
      <p:sp>
        <p:nvSpPr>
          <p:cNvPr id="52" name="Rectángulo 51"/>
          <p:cNvSpPr/>
          <p:nvPr/>
        </p:nvSpPr>
        <p:spPr>
          <a:xfrm>
            <a:off x="1298510" y="2030114"/>
            <a:ext cx="585417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s-MX" sz="2800" b="1">
                <a:solidFill>
                  <a:srgbClr val="009DD9"/>
                </a:solidFill>
              </a:rPr>
              <a:t>32</a:t>
            </a:r>
          </a:p>
        </p:txBody>
      </p:sp>
      <p:sp>
        <p:nvSpPr>
          <p:cNvPr id="56" name="Rectángulo 55"/>
          <p:cNvSpPr/>
          <p:nvPr/>
        </p:nvSpPr>
        <p:spPr>
          <a:xfrm>
            <a:off x="3938097" y="2804988"/>
            <a:ext cx="444352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s-MX" b="1">
                <a:solidFill>
                  <a:srgbClr val="009DD9"/>
                </a:solidFill>
              </a:rPr>
              <a:t>13</a:t>
            </a:r>
          </a:p>
        </p:txBody>
      </p:sp>
      <p:sp>
        <p:nvSpPr>
          <p:cNvPr id="57" name="Rectángulo 56"/>
          <p:cNvSpPr/>
          <p:nvPr/>
        </p:nvSpPr>
        <p:spPr>
          <a:xfrm>
            <a:off x="1045937" y="4857922"/>
            <a:ext cx="585417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s-MX" sz="2800" b="1">
                <a:solidFill>
                  <a:srgbClr val="17406D">
                    <a:lumMod val="60000"/>
                    <a:lumOff val="40000"/>
                  </a:srgbClr>
                </a:solidFill>
              </a:rPr>
              <a:t>68</a:t>
            </a:r>
            <a:endParaRPr lang="es-MX" sz="3600" b="1">
              <a:solidFill>
                <a:srgbClr val="17406D">
                  <a:lumMod val="60000"/>
                  <a:lumOff val="40000"/>
                </a:srgbClr>
              </a:solidFill>
            </a:endParaRPr>
          </a:p>
        </p:txBody>
      </p:sp>
      <p:pic>
        <p:nvPicPr>
          <p:cNvPr id="60" name="Imagen 5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316" y="1433023"/>
            <a:ext cx="489258" cy="489258"/>
          </a:xfrm>
          <a:prstGeom prst="rect">
            <a:avLst/>
          </a:prstGeom>
        </p:spPr>
      </p:pic>
      <p:pic>
        <p:nvPicPr>
          <p:cNvPr id="62" name="Imagen 6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64" y="4000390"/>
            <a:ext cx="469510" cy="469510"/>
          </a:xfrm>
          <a:prstGeom prst="rect">
            <a:avLst/>
          </a:prstGeom>
        </p:spPr>
      </p:pic>
      <p:sp>
        <p:nvSpPr>
          <p:cNvPr id="67" name="Rectángulo 66"/>
          <p:cNvSpPr/>
          <p:nvPr/>
        </p:nvSpPr>
        <p:spPr>
          <a:xfrm>
            <a:off x="6683623" y="2084041"/>
            <a:ext cx="585417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s-MX" sz="2800" b="1">
                <a:solidFill>
                  <a:srgbClr val="0BD0D9"/>
                </a:solidFill>
              </a:rPr>
              <a:t>31</a:t>
            </a:r>
            <a:endParaRPr lang="es-MX" sz="3600" b="1">
              <a:solidFill>
                <a:srgbClr val="0BD0D9"/>
              </a:solidFill>
            </a:endParaRPr>
          </a:p>
        </p:txBody>
      </p:sp>
      <p:sp>
        <p:nvSpPr>
          <p:cNvPr id="68" name="Rectángulo 67"/>
          <p:cNvSpPr/>
          <p:nvPr/>
        </p:nvSpPr>
        <p:spPr>
          <a:xfrm>
            <a:off x="9816148" y="2787544"/>
            <a:ext cx="444352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s-MX" b="1">
                <a:solidFill>
                  <a:srgbClr val="0BD0D9"/>
                </a:solidFill>
              </a:rPr>
              <a:t>20</a:t>
            </a:r>
            <a:endParaRPr lang="es-MX" sz="3600" b="1">
              <a:solidFill>
                <a:srgbClr val="0BD0D9"/>
              </a:solidFill>
            </a:endParaRPr>
          </a:p>
        </p:txBody>
      </p:sp>
      <p:sp>
        <p:nvSpPr>
          <p:cNvPr id="69" name="Rectángulo 68"/>
          <p:cNvSpPr/>
          <p:nvPr/>
        </p:nvSpPr>
        <p:spPr>
          <a:xfrm>
            <a:off x="6706490" y="4675849"/>
            <a:ext cx="585417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s-MX" sz="2800" b="1">
                <a:solidFill>
                  <a:srgbClr val="0BD0D9"/>
                </a:solidFill>
              </a:rPr>
              <a:t>70</a:t>
            </a:r>
          </a:p>
        </p:txBody>
      </p:sp>
      <p:sp>
        <p:nvSpPr>
          <p:cNvPr id="70" name="Rectángulo 69"/>
          <p:cNvSpPr/>
          <p:nvPr/>
        </p:nvSpPr>
        <p:spPr>
          <a:xfrm>
            <a:off x="9830713" y="5209691"/>
            <a:ext cx="444352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s-MX" b="1">
                <a:solidFill>
                  <a:srgbClr val="0BD0D9"/>
                </a:solidFill>
              </a:rPr>
              <a:t>32</a:t>
            </a:r>
          </a:p>
        </p:txBody>
      </p:sp>
      <p:pic>
        <p:nvPicPr>
          <p:cNvPr id="71" name="Imagen 7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3211" y="4089502"/>
            <a:ext cx="357099" cy="357099"/>
          </a:xfrm>
          <a:prstGeom prst="rect">
            <a:avLst/>
          </a:prstGeom>
        </p:spPr>
      </p:pic>
      <p:pic>
        <p:nvPicPr>
          <p:cNvPr id="72" name="Imagen 7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65125" y="1516119"/>
            <a:ext cx="406162" cy="406162"/>
          </a:xfrm>
          <a:prstGeom prst="rect">
            <a:avLst/>
          </a:prstGeom>
        </p:spPr>
      </p:pic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8C4097C3-F961-AF42-900D-9029F22F4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739B-ACC7-1A4E-906B-A9546BA1AB7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2" name="Grupo 111"/>
          <p:cNvGrpSpPr/>
          <p:nvPr/>
        </p:nvGrpSpPr>
        <p:grpSpPr>
          <a:xfrm>
            <a:off x="10344472" y="205275"/>
            <a:ext cx="1540260" cy="355905"/>
            <a:chOff x="10344472" y="205275"/>
            <a:chExt cx="1540260" cy="355905"/>
          </a:xfrm>
        </p:grpSpPr>
        <p:pic>
          <p:nvPicPr>
            <p:cNvPr id="113" name="Picture 6" descr="Resultado de imagen para observatorio nacional de mejora regulatoria">
              <a:extLst>
                <a:ext uri="{FF2B5EF4-FFF2-40B4-BE49-F238E27FC236}">
                  <a16:creationId xmlns:a16="http://schemas.microsoft.com/office/drawing/2014/main" xmlns="" id="{051DD543-23F9-42C9-A8B8-5CDCBF4C4796}"/>
                </a:ext>
              </a:extLst>
            </p:cNvPr>
            <p:cNvPicPr/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08568" y="236780"/>
              <a:ext cx="676164" cy="292896"/>
            </a:xfrm>
            <a:prstGeom prst="rect">
              <a:avLst/>
            </a:prstGeom>
            <a:noFill/>
          </p:spPr>
        </p:pic>
        <p:cxnSp>
          <p:nvCxnSpPr>
            <p:cNvPr id="114" name="Conector recto 113"/>
            <p:cNvCxnSpPr/>
            <p:nvPr/>
          </p:nvCxnSpPr>
          <p:spPr>
            <a:xfrm>
              <a:off x="11136560" y="205275"/>
              <a:ext cx="0" cy="355905"/>
            </a:xfrm>
            <a:prstGeom prst="line">
              <a:avLst/>
            </a:prstGeom>
            <a:ln w="3175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5" name="Imagen 114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4472" y="248058"/>
              <a:ext cx="631947" cy="298681"/>
            </a:xfrm>
            <a:prstGeom prst="rect">
              <a:avLst/>
            </a:prstGeom>
          </p:spPr>
        </p:pic>
      </p:grpSp>
      <p:sp>
        <p:nvSpPr>
          <p:cNvPr id="117" name="CuadroTexto 48"/>
          <p:cNvSpPr txBox="1"/>
          <p:nvPr/>
        </p:nvSpPr>
        <p:spPr>
          <a:xfrm>
            <a:off x="4041517" y="2811565"/>
            <a:ext cx="1739833" cy="36933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5B9BD5"/>
              </a:buClr>
              <a:buSzPct val="120000"/>
              <a:defRPr/>
            </a:pPr>
            <a:r>
              <a:rPr lang="es-ES" b="1">
                <a:solidFill>
                  <a:prstClr val="black">
                    <a:lumMod val="95000"/>
                    <a:lumOff val="5000"/>
                  </a:prstClr>
                </a:solidFill>
              </a:rPr>
              <a:t>Entidades </a:t>
            </a:r>
            <a:endParaRPr lang="es-ES" sz="2400" b="1">
              <a:solidFill>
                <a:prstClr val="black"/>
              </a:solidFill>
            </a:endParaRPr>
          </a:p>
        </p:txBody>
      </p:sp>
      <p:sp>
        <p:nvSpPr>
          <p:cNvPr id="119" name="CuadroTexto 48"/>
          <p:cNvSpPr txBox="1"/>
          <p:nvPr/>
        </p:nvSpPr>
        <p:spPr>
          <a:xfrm>
            <a:off x="3964735" y="5241281"/>
            <a:ext cx="1739833" cy="36933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5B9BD5"/>
              </a:buClr>
              <a:buSzPct val="120000"/>
              <a:defRPr/>
            </a:pPr>
            <a:r>
              <a:rPr lang="es-ES" b="1">
                <a:solidFill>
                  <a:prstClr val="black">
                    <a:lumMod val="95000"/>
                    <a:lumOff val="5000"/>
                  </a:prstClr>
                </a:solidFill>
              </a:rPr>
              <a:t>Municipios</a:t>
            </a:r>
            <a:endParaRPr lang="es-ES" sz="2400" b="1">
              <a:solidFill>
                <a:prstClr val="black"/>
              </a:solidFill>
            </a:endParaRPr>
          </a:p>
        </p:txBody>
      </p:sp>
      <p:sp>
        <p:nvSpPr>
          <p:cNvPr id="121" name="Rectángulo 120"/>
          <p:cNvSpPr/>
          <p:nvPr/>
        </p:nvSpPr>
        <p:spPr>
          <a:xfrm>
            <a:off x="3896997" y="5250620"/>
            <a:ext cx="314510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s-MX" b="1">
                <a:solidFill>
                  <a:srgbClr val="009DD9"/>
                </a:solidFill>
              </a:rPr>
              <a:t>3</a:t>
            </a:r>
          </a:p>
        </p:txBody>
      </p:sp>
      <p:sp>
        <p:nvSpPr>
          <p:cNvPr id="129" name="Rectángulo redondeado 128"/>
          <p:cNvSpPr/>
          <p:nvPr/>
        </p:nvSpPr>
        <p:spPr>
          <a:xfrm rot="5400000">
            <a:off x="10639586" y="4585256"/>
            <a:ext cx="419357" cy="1681382"/>
          </a:xfrm>
          <a:prstGeom prst="roundRect">
            <a:avLst>
              <a:gd name="adj" fmla="val 5277"/>
            </a:avLst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vert="vert270" rtlCol="0" anchor="b" anchorCtr="1"/>
          <a:lstStyle/>
          <a:p>
            <a:pPr algn="ctr" hangingPunct="1">
              <a:buClr>
                <a:srgbClr val="5B9BD5"/>
              </a:buClr>
              <a:buSzPct val="120000"/>
              <a:defRPr/>
            </a:pPr>
            <a:r>
              <a:rPr lang="es-ES" b="1">
                <a:solidFill>
                  <a:prstClr val="black"/>
                </a:solidFill>
              </a:rPr>
              <a:t> Municipios</a:t>
            </a:r>
          </a:p>
        </p:txBody>
      </p:sp>
    </p:spTree>
    <p:extLst>
      <p:ext uri="{BB962C8B-B14F-4D97-AF65-F5344CB8AC3E}">
        <p14:creationId xmlns:p14="http://schemas.microsoft.com/office/powerpoint/2010/main" val="3605281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763016" y="205547"/>
            <a:ext cx="10515600" cy="687611"/>
          </a:xfrm>
        </p:spPr>
        <p:txBody>
          <a:bodyPr>
            <a:normAutofit/>
          </a:bodyPr>
          <a:lstStyle/>
          <a:p>
            <a:r>
              <a:rPr lang="es-ES" sz="3612" b="1">
                <a:solidFill>
                  <a:schemeClr val="accent2"/>
                </a:solidFill>
              </a:rPr>
              <a:t>Resultados Herramientas</a:t>
            </a:r>
            <a:endParaRPr lang="es-MX" sz="3612" b="1">
              <a:solidFill>
                <a:schemeClr val="accent2"/>
              </a:solidFill>
            </a:endParaRPr>
          </a:p>
        </p:txBody>
      </p:sp>
      <p:sp>
        <p:nvSpPr>
          <p:cNvPr id="37" name="Rectángulo 36"/>
          <p:cNvSpPr/>
          <p:nvPr/>
        </p:nvSpPr>
        <p:spPr>
          <a:xfrm>
            <a:off x="7752543" y="2416758"/>
            <a:ext cx="3583286" cy="4227884"/>
          </a:xfrm>
          <a:prstGeom prst="rect">
            <a:avLst/>
          </a:prstGeom>
          <a:noFill/>
          <a:ln w="3810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38" name="Elipse 37"/>
          <p:cNvSpPr/>
          <p:nvPr/>
        </p:nvSpPr>
        <p:spPr>
          <a:xfrm>
            <a:off x="10962352" y="2766944"/>
            <a:ext cx="720000" cy="72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5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7CCA62"/>
              </a:solidFill>
            </a:endParaRPr>
          </a:p>
        </p:txBody>
      </p:sp>
      <p:sp>
        <p:nvSpPr>
          <p:cNvPr id="39" name="Elipse 38"/>
          <p:cNvSpPr/>
          <p:nvPr/>
        </p:nvSpPr>
        <p:spPr>
          <a:xfrm>
            <a:off x="10988796" y="3678038"/>
            <a:ext cx="720000" cy="72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5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7CCA62"/>
              </a:solidFill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10974164" y="4739786"/>
            <a:ext cx="720000" cy="72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5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7CCA62"/>
              </a:solidFill>
            </a:endParaRPr>
          </a:p>
        </p:txBody>
      </p:sp>
      <p:sp>
        <p:nvSpPr>
          <p:cNvPr id="43" name="Elipse 42"/>
          <p:cNvSpPr/>
          <p:nvPr/>
        </p:nvSpPr>
        <p:spPr>
          <a:xfrm>
            <a:off x="11001900" y="5690983"/>
            <a:ext cx="720000" cy="72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5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7CCA62"/>
              </a:solidFill>
            </a:endParaRPr>
          </a:p>
        </p:txBody>
      </p:sp>
      <p:sp>
        <p:nvSpPr>
          <p:cNvPr id="45" name="Rectángulo 44"/>
          <p:cNvSpPr/>
          <p:nvPr/>
        </p:nvSpPr>
        <p:spPr>
          <a:xfrm>
            <a:off x="732146" y="2467084"/>
            <a:ext cx="3583286" cy="4227884"/>
          </a:xfrm>
          <a:prstGeom prst="rect">
            <a:avLst/>
          </a:prstGeom>
          <a:noFill/>
          <a:ln w="3810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50" name="Elipse 49"/>
          <p:cNvSpPr/>
          <p:nvPr/>
        </p:nvSpPr>
        <p:spPr>
          <a:xfrm>
            <a:off x="417255" y="2958038"/>
            <a:ext cx="720000" cy="720000"/>
          </a:xfrm>
          <a:prstGeom prst="ellipse">
            <a:avLst/>
          </a:prstGeom>
          <a:solidFill>
            <a:schemeClr val="bg1"/>
          </a:solidFill>
          <a:ln w="285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54" name="Elipse 53"/>
          <p:cNvSpPr/>
          <p:nvPr/>
        </p:nvSpPr>
        <p:spPr>
          <a:xfrm>
            <a:off x="435550" y="3939448"/>
            <a:ext cx="720000" cy="720000"/>
          </a:xfrm>
          <a:prstGeom prst="ellipse">
            <a:avLst/>
          </a:prstGeom>
          <a:solidFill>
            <a:schemeClr val="bg1"/>
          </a:solidFill>
          <a:ln w="285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55" name="Elipse 54"/>
          <p:cNvSpPr/>
          <p:nvPr/>
        </p:nvSpPr>
        <p:spPr>
          <a:xfrm>
            <a:off x="438530" y="4879097"/>
            <a:ext cx="720000" cy="720000"/>
          </a:xfrm>
          <a:prstGeom prst="ellipse">
            <a:avLst/>
          </a:prstGeom>
          <a:solidFill>
            <a:schemeClr val="bg1"/>
          </a:solidFill>
          <a:ln w="285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56" name="Elipse 55"/>
          <p:cNvSpPr/>
          <p:nvPr/>
        </p:nvSpPr>
        <p:spPr>
          <a:xfrm>
            <a:off x="480512" y="5792552"/>
            <a:ext cx="720000" cy="720000"/>
          </a:xfrm>
          <a:prstGeom prst="ellipse">
            <a:avLst/>
          </a:prstGeom>
          <a:solidFill>
            <a:schemeClr val="bg1"/>
          </a:solidFill>
          <a:ln w="285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57" name="Rectángulo 56"/>
          <p:cNvSpPr/>
          <p:nvPr/>
        </p:nvSpPr>
        <p:spPr>
          <a:xfrm>
            <a:off x="7213248" y="941843"/>
            <a:ext cx="4588973" cy="76352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58" name="Rectángulo 57"/>
          <p:cNvSpPr/>
          <p:nvPr/>
        </p:nvSpPr>
        <p:spPr>
          <a:xfrm>
            <a:off x="339145" y="996749"/>
            <a:ext cx="4307384" cy="76352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59" name="Elipse 58"/>
          <p:cNvSpPr/>
          <p:nvPr/>
        </p:nvSpPr>
        <p:spPr>
          <a:xfrm rot="2696119">
            <a:off x="4620379" y="2728328"/>
            <a:ext cx="2565709" cy="254633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60" name="Elipse 59"/>
          <p:cNvSpPr/>
          <p:nvPr/>
        </p:nvSpPr>
        <p:spPr>
          <a:xfrm>
            <a:off x="5037065" y="3125338"/>
            <a:ext cx="1793032" cy="1763220"/>
          </a:xfrm>
          <a:prstGeom prst="ellipse">
            <a:avLst/>
          </a:prstGeom>
          <a:solidFill>
            <a:schemeClr val="bg1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61" name="CuadroTexto 60"/>
          <p:cNvSpPr txBox="1"/>
          <p:nvPr/>
        </p:nvSpPr>
        <p:spPr>
          <a:xfrm flipH="1">
            <a:off x="560102" y="1053600"/>
            <a:ext cx="3865470" cy="58477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 hangingPunct="1">
              <a:defRPr/>
            </a:pPr>
            <a:r>
              <a:rPr lang="es-ES_tradnl" b="1">
                <a:solidFill>
                  <a:prstClr val="white"/>
                </a:solidFill>
                <a:ea typeface="Century Gothic" charset="0"/>
                <a:cs typeface="Century Gothic" charset="0"/>
              </a:rPr>
              <a:t>Implementación </a:t>
            </a:r>
            <a:r>
              <a:rPr lang="es-ES_tradnl" sz="3200" b="1">
                <a:solidFill>
                  <a:prstClr val="white"/>
                </a:solidFill>
                <a:ea typeface="Century Gothic" charset="0"/>
                <a:cs typeface="Century Gothic" charset="0"/>
              </a:rPr>
              <a:t>Estatal</a:t>
            </a:r>
          </a:p>
        </p:txBody>
      </p:sp>
      <p:sp>
        <p:nvSpPr>
          <p:cNvPr id="62" name="CuadroTexto 61"/>
          <p:cNvSpPr txBox="1"/>
          <p:nvPr/>
        </p:nvSpPr>
        <p:spPr>
          <a:xfrm flipH="1">
            <a:off x="7623669" y="1010722"/>
            <a:ext cx="4095142" cy="58477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r" hangingPunct="1">
              <a:defRPr/>
            </a:pPr>
            <a:r>
              <a:rPr lang="es-ES_tradnl" b="1">
                <a:solidFill>
                  <a:prstClr val="white"/>
                </a:solidFill>
                <a:ea typeface="Century Gothic" charset="0"/>
                <a:cs typeface="Century Gothic" charset="0"/>
              </a:rPr>
              <a:t>Implementación </a:t>
            </a:r>
            <a:r>
              <a:rPr lang="es-ES_tradnl" sz="1600" b="1">
                <a:solidFill>
                  <a:prstClr val="white"/>
                </a:solidFill>
                <a:ea typeface="Century Gothic" charset="0"/>
                <a:cs typeface="Century Gothic" charset="0"/>
              </a:rPr>
              <a:t> </a:t>
            </a:r>
            <a:r>
              <a:rPr lang="es-ES_tradnl" sz="3200" b="1">
                <a:solidFill>
                  <a:prstClr val="white"/>
                </a:solidFill>
                <a:ea typeface="Century Gothic" charset="0"/>
                <a:cs typeface="Century Gothic" charset="0"/>
              </a:rPr>
              <a:t>Municipal</a:t>
            </a:r>
          </a:p>
        </p:txBody>
      </p:sp>
      <p:sp>
        <p:nvSpPr>
          <p:cNvPr id="63" name="CuadroTexto 62"/>
          <p:cNvSpPr txBox="1"/>
          <p:nvPr/>
        </p:nvSpPr>
        <p:spPr>
          <a:xfrm>
            <a:off x="1344111" y="4833708"/>
            <a:ext cx="2751389" cy="830997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hangingPunct="1">
              <a:defRPr/>
            </a:pPr>
            <a:r>
              <a:rPr lang="es-ES_tradnl" b="1">
                <a:solidFill>
                  <a:prstClr val="black"/>
                </a:solidFill>
                <a:ea typeface="Century Gothic" charset="0"/>
                <a:cs typeface="Century Gothic" charset="0"/>
              </a:rPr>
              <a:t>Programas </a:t>
            </a:r>
          </a:p>
          <a:p>
            <a:pPr hangingPunct="1">
              <a:defRPr/>
            </a:pPr>
            <a:r>
              <a:rPr lang="es-ES_tradnl" b="1">
                <a:solidFill>
                  <a:prstClr val="black"/>
                </a:solidFill>
                <a:ea typeface="Century Gothic" charset="0"/>
                <a:cs typeface="Century Gothic" charset="0"/>
              </a:rPr>
              <a:t>de Mejora </a:t>
            </a:r>
          </a:p>
          <a:p>
            <a:pPr hangingPunct="1">
              <a:defRPr/>
            </a:pPr>
            <a:r>
              <a:rPr lang="es-ES_tradnl" b="1">
                <a:solidFill>
                  <a:prstClr val="black"/>
                </a:solidFill>
                <a:ea typeface="Century Gothic" charset="0"/>
                <a:cs typeface="Century Gothic" charset="0"/>
              </a:rPr>
              <a:t>Regulatoria</a:t>
            </a:r>
          </a:p>
        </p:txBody>
      </p:sp>
      <p:sp>
        <p:nvSpPr>
          <p:cNvPr id="64" name="CuadroTexto 63"/>
          <p:cNvSpPr txBox="1"/>
          <p:nvPr/>
        </p:nvSpPr>
        <p:spPr>
          <a:xfrm>
            <a:off x="1324891" y="5823468"/>
            <a:ext cx="2155354" cy="830997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hangingPunct="1">
              <a:defRPr/>
            </a:pPr>
            <a:r>
              <a:rPr lang="es-ES_tradnl" b="1">
                <a:solidFill>
                  <a:prstClr val="black"/>
                </a:solidFill>
                <a:ea typeface="Century Gothic" charset="0"/>
                <a:cs typeface="Century Gothic" charset="0"/>
              </a:rPr>
              <a:t>Estrategia de simplificación de trámites</a:t>
            </a:r>
          </a:p>
        </p:txBody>
      </p:sp>
      <p:sp>
        <p:nvSpPr>
          <p:cNvPr id="65" name="CuadroTexto 64"/>
          <p:cNvSpPr txBox="1"/>
          <p:nvPr/>
        </p:nvSpPr>
        <p:spPr>
          <a:xfrm>
            <a:off x="1322496" y="3897268"/>
            <a:ext cx="2728608" cy="553998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hangingPunct="1">
              <a:defRPr/>
            </a:pPr>
            <a:r>
              <a:rPr lang="es-ES_tradnl" b="1">
                <a:solidFill>
                  <a:prstClr val="black"/>
                </a:solidFill>
                <a:ea typeface="Century Gothic" charset="0"/>
                <a:cs typeface="Century Gothic" charset="0"/>
              </a:rPr>
              <a:t>Análisis de Impacto Regulatorio</a:t>
            </a:r>
          </a:p>
        </p:txBody>
      </p:sp>
      <p:sp>
        <p:nvSpPr>
          <p:cNvPr id="66" name="Rectángulo 65"/>
          <p:cNvSpPr/>
          <p:nvPr/>
        </p:nvSpPr>
        <p:spPr>
          <a:xfrm>
            <a:off x="1231632" y="3145494"/>
            <a:ext cx="36031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/>
              <a:t>Registros de </a:t>
            </a:r>
            <a:r>
              <a:rPr lang="es-MX" b="1"/>
              <a:t>trámites</a:t>
            </a:r>
            <a:r>
              <a:rPr lang="pt-BR" b="1"/>
              <a:t> </a:t>
            </a:r>
          </a:p>
        </p:txBody>
      </p:sp>
      <p:sp>
        <p:nvSpPr>
          <p:cNvPr id="67" name="CuadroTexto 66"/>
          <p:cNvSpPr txBox="1"/>
          <p:nvPr/>
        </p:nvSpPr>
        <p:spPr>
          <a:xfrm>
            <a:off x="8020865" y="3834737"/>
            <a:ext cx="2856096" cy="553998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r" hangingPunct="1">
              <a:defRPr/>
            </a:pPr>
            <a:r>
              <a:rPr lang="es-ES_tradnl" b="1">
                <a:solidFill>
                  <a:prstClr val="black"/>
                </a:solidFill>
                <a:ea typeface="Century Gothic" charset="0"/>
                <a:cs typeface="Century Gothic" charset="0"/>
              </a:rPr>
              <a:t>Análisis de Impacto Regulatorio</a:t>
            </a:r>
          </a:p>
        </p:txBody>
      </p:sp>
      <p:sp>
        <p:nvSpPr>
          <p:cNvPr id="68" name="CuadroTexto 67"/>
          <p:cNvSpPr txBox="1"/>
          <p:nvPr/>
        </p:nvSpPr>
        <p:spPr>
          <a:xfrm>
            <a:off x="8769894" y="4696302"/>
            <a:ext cx="2042422" cy="830997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r" hangingPunct="1">
              <a:defRPr/>
            </a:pPr>
            <a:r>
              <a:rPr lang="es-ES_tradnl" b="1">
                <a:solidFill>
                  <a:prstClr val="black"/>
                </a:solidFill>
                <a:ea typeface="Century Gothic" charset="0"/>
                <a:cs typeface="Century Gothic" charset="0"/>
              </a:rPr>
              <a:t>Sistemas de Apertura Rápida de Empresas</a:t>
            </a:r>
          </a:p>
        </p:txBody>
      </p:sp>
      <p:sp>
        <p:nvSpPr>
          <p:cNvPr id="69" name="CuadroTexto 68"/>
          <p:cNvSpPr txBox="1"/>
          <p:nvPr/>
        </p:nvSpPr>
        <p:spPr>
          <a:xfrm>
            <a:off x="8579229" y="5786441"/>
            <a:ext cx="2259988" cy="553998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r" hangingPunct="1">
              <a:defRPr/>
            </a:pPr>
            <a:r>
              <a:rPr lang="es-ES_tradnl" b="1">
                <a:solidFill>
                  <a:prstClr val="black"/>
                </a:solidFill>
                <a:ea typeface="Century Gothic" charset="0"/>
                <a:cs typeface="Century Gothic" charset="0"/>
              </a:rPr>
              <a:t>Ventanillas Únicas de Construcción</a:t>
            </a:r>
          </a:p>
        </p:txBody>
      </p:sp>
      <p:sp>
        <p:nvSpPr>
          <p:cNvPr id="70" name="Rectángulo 69"/>
          <p:cNvSpPr/>
          <p:nvPr/>
        </p:nvSpPr>
        <p:spPr>
          <a:xfrm>
            <a:off x="8441876" y="2984198"/>
            <a:ext cx="2872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/>
              <a:t>Registros de trámites </a:t>
            </a:r>
          </a:p>
        </p:txBody>
      </p:sp>
      <p:sp>
        <p:nvSpPr>
          <p:cNvPr id="72" name="Rectángulo 71"/>
          <p:cNvSpPr/>
          <p:nvPr/>
        </p:nvSpPr>
        <p:spPr>
          <a:xfrm>
            <a:off x="454717" y="2990839"/>
            <a:ext cx="700833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s-MX" sz="3600" b="1">
                <a:solidFill>
                  <a:srgbClr val="009DD9"/>
                </a:solidFill>
              </a:rPr>
              <a:t>31</a:t>
            </a:r>
          </a:p>
        </p:txBody>
      </p:sp>
      <p:grpSp>
        <p:nvGrpSpPr>
          <p:cNvPr id="76" name="Grupo 75"/>
          <p:cNvGrpSpPr/>
          <p:nvPr/>
        </p:nvGrpSpPr>
        <p:grpSpPr>
          <a:xfrm>
            <a:off x="467181" y="3989253"/>
            <a:ext cx="656738" cy="656877"/>
            <a:chOff x="5385261" y="609822"/>
            <a:chExt cx="656738" cy="656877"/>
          </a:xfrm>
        </p:grpSpPr>
        <p:sp>
          <p:nvSpPr>
            <p:cNvPr id="77" name="Rectángulo 76"/>
            <p:cNvSpPr/>
            <p:nvPr/>
          </p:nvSpPr>
          <p:spPr>
            <a:xfrm>
              <a:off x="5385261" y="609822"/>
              <a:ext cx="442750" cy="646331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wrap="none">
              <a:spAutoFit/>
            </a:bodyPr>
            <a:lstStyle/>
            <a:p>
              <a:r>
                <a:rPr lang="es-MX" sz="3600" b="1">
                  <a:solidFill>
                    <a:srgbClr val="009DD9"/>
                  </a:solidFill>
                </a:rPr>
                <a:t>1</a:t>
              </a:r>
            </a:p>
          </p:txBody>
        </p:sp>
        <p:sp>
          <p:nvSpPr>
            <p:cNvPr id="78" name="Rectángulo 77"/>
            <p:cNvSpPr/>
            <p:nvPr/>
          </p:nvSpPr>
          <p:spPr>
            <a:xfrm>
              <a:off x="5599249" y="620368"/>
              <a:ext cx="442750" cy="646331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s-MX" sz="3600" b="1">
                  <a:solidFill>
                    <a:srgbClr val="009DD9"/>
                  </a:solidFill>
                </a:rPr>
                <a:t>6</a:t>
              </a:r>
            </a:p>
          </p:txBody>
        </p:sp>
      </p:grpSp>
      <p:grpSp>
        <p:nvGrpSpPr>
          <p:cNvPr id="80" name="Grupo 79"/>
          <p:cNvGrpSpPr/>
          <p:nvPr/>
        </p:nvGrpSpPr>
        <p:grpSpPr>
          <a:xfrm>
            <a:off x="435550" y="4900869"/>
            <a:ext cx="712079" cy="660486"/>
            <a:chOff x="5312327" y="565326"/>
            <a:chExt cx="712079" cy="660486"/>
          </a:xfrm>
        </p:grpSpPr>
        <p:sp>
          <p:nvSpPr>
            <p:cNvPr id="82" name="Rectángulo 81"/>
            <p:cNvSpPr/>
            <p:nvPr/>
          </p:nvSpPr>
          <p:spPr>
            <a:xfrm>
              <a:off x="5312327" y="565326"/>
              <a:ext cx="442750" cy="646331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wrap="none">
              <a:spAutoFit/>
            </a:bodyPr>
            <a:lstStyle/>
            <a:p>
              <a:r>
                <a:rPr lang="es-MX" sz="3600" b="1">
                  <a:solidFill>
                    <a:srgbClr val="009DD9"/>
                  </a:solidFill>
                </a:rPr>
                <a:t>1</a:t>
              </a:r>
            </a:p>
          </p:txBody>
        </p:sp>
        <p:sp>
          <p:nvSpPr>
            <p:cNvPr id="84" name="Rectángulo 83"/>
            <p:cNvSpPr/>
            <p:nvPr/>
          </p:nvSpPr>
          <p:spPr>
            <a:xfrm>
              <a:off x="5581656" y="579481"/>
              <a:ext cx="442750" cy="646331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wrap="none">
              <a:spAutoFit/>
            </a:bodyPr>
            <a:lstStyle/>
            <a:p>
              <a:r>
                <a:rPr lang="es-MX" sz="3600" b="1">
                  <a:solidFill>
                    <a:srgbClr val="009DD9"/>
                  </a:solidFill>
                </a:rPr>
                <a:t>8</a:t>
              </a:r>
            </a:p>
          </p:txBody>
        </p:sp>
      </p:grpSp>
      <p:grpSp>
        <p:nvGrpSpPr>
          <p:cNvPr id="87" name="Grupo 86"/>
          <p:cNvGrpSpPr/>
          <p:nvPr/>
        </p:nvGrpSpPr>
        <p:grpSpPr>
          <a:xfrm>
            <a:off x="527263" y="5817040"/>
            <a:ext cx="690457" cy="661956"/>
            <a:chOff x="5312327" y="549701"/>
            <a:chExt cx="690457" cy="661956"/>
          </a:xfrm>
        </p:grpSpPr>
        <p:sp>
          <p:nvSpPr>
            <p:cNvPr id="91" name="Rectángulo 90"/>
            <p:cNvSpPr/>
            <p:nvPr/>
          </p:nvSpPr>
          <p:spPr>
            <a:xfrm>
              <a:off x="5312327" y="565326"/>
              <a:ext cx="442750" cy="646331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wrap="none">
              <a:spAutoFit/>
            </a:bodyPr>
            <a:lstStyle/>
            <a:p>
              <a:r>
                <a:rPr lang="es-MX" sz="3600" b="1">
                  <a:solidFill>
                    <a:srgbClr val="009DD9"/>
                  </a:solidFill>
                </a:rPr>
                <a:t>2</a:t>
              </a:r>
            </a:p>
          </p:txBody>
        </p:sp>
        <p:sp>
          <p:nvSpPr>
            <p:cNvPr id="92" name="Rectángulo 91"/>
            <p:cNvSpPr/>
            <p:nvPr/>
          </p:nvSpPr>
          <p:spPr>
            <a:xfrm>
              <a:off x="5560034" y="549701"/>
              <a:ext cx="442750" cy="646331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s-MX" sz="3600" b="1">
                  <a:solidFill>
                    <a:srgbClr val="009DD9"/>
                  </a:solidFill>
                </a:rPr>
                <a:t>5</a:t>
              </a:r>
            </a:p>
          </p:txBody>
        </p:sp>
      </p:grpSp>
      <p:grpSp>
        <p:nvGrpSpPr>
          <p:cNvPr id="93" name="Grupo 92"/>
          <p:cNvGrpSpPr/>
          <p:nvPr/>
        </p:nvGrpSpPr>
        <p:grpSpPr>
          <a:xfrm>
            <a:off x="10974164" y="2788028"/>
            <a:ext cx="680425" cy="648645"/>
            <a:chOff x="5458201" y="423466"/>
            <a:chExt cx="680425" cy="648645"/>
          </a:xfrm>
        </p:grpSpPr>
        <p:sp>
          <p:nvSpPr>
            <p:cNvPr id="94" name="Rectángulo 93"/>
            <p:cNvSpPr/>
            <p:nvPr/>
          </p:nvSpPr>
          <p:spPr>
            <a:xfrm>
              <a:off x="5458201" y="423466"/>
              <a:ext cx="442750" cy="646331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s-MX" sz="3600" b="1">
                  <a:solidFill>
                    <a:srgbClr val="7CCA62"/>
                  </a:solidFill>
                </a:rPr>
                <a:t>6</a:t>
              </a:r>
            </a:p>
          </p:txBody>
        </p:sp>
        <p:sp>
          <p:nvSpPr>
            <p:cNvPr id="95" name="Rectángulo 94"/>
            <p:cNvSpPr/>
            <p:nvPr/>
          </p:nvSpPr>
          <p:spPr>
            <a:xfrm>
              <a:off x="5695876" y="425780"/>
              <a:ext cx="442750" cy="646331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s-MX" sz="3600" b="1">
                  <a:solidFill>
                    <a:srgbClr val="7CCA62"/>
                  </a:solidFill>
                </a:rPr>
                <a:t>4</a:t>
              </a:r>
            </a:p>
          </p:txBody>
        </p:sp>
      </p:grpSp>
      <p:grpSp>
        <p:nvGrpSpPr>
          <p:cNvPr id="96" name="Grupo 95"/>
          <p:cNvGrpSpPr/>
          <p:nvPr/>
        </p:nvGrpSpPr>
        <p:grpSpPr>
          <a:xfrm>
            <a:off x="11041657" y="3727158"/>
            <a:ext cx="664125" cy="648645"/>
            <a:chOff x="5345084" y="595989"/>
            <a:chExt cx="664125" cy="648645"/>
          </a:xfrm>
        </p:grpSpPr>
        <p:sp>
          <p:nvSpPr>
            <p:cNvPr id="97" name="Rectángulo 96"/>
            <p:cNvSpPr/>
            <p:nvPr/>
          </p:nvSpPr>
          <p:spPr>
            <a:xfrm>
              <a:off x="5345084" y="598303"/>
              <a:ext cx="442750" cy="646331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s-MX" sz="3600" b="1" dirty="0">
                  <a:solidFill>
                    <a:srgbClr val="7CCA62"/>
                  </a:solidFill>
                </a:rPr>
                <a:t>1</a:t>
              </a:r>
            </a:p>
          </p:txBody>
        </p:sp>
        <p:sp>
          <p:nvSpPr>
            <p:cNvPr id="98" name="Rectángulo 97"/>
            <p:cNvSpPr/>
            <p:nvPr/>
          </p:nvSpPr>
          <p:spPr>
            <a:xfrm>
              <a:off x="5566459" y="595989"/>
              <a:ext cx="44275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s-MX" sz="3600" b="1" dirty="0" smtClean="0">
                  <a:solidFill>
                    <a:srgbClr val="7CCA62"/>
                  </a:solidFill>
                </a:rPr>
                <a:t>8</a:t>
              </a:r>
              <a:endParaRPr lang="es-MX" sz="3600" b="1" dirty="0">
                <a:solidFill>
                  <a:srgbClr val="7CCA62"/>
                </a:solidFill>
              </a:endParaRPr>
            </a:p>
          </p:txBody>
        </p:sp>
      </p:grpSp>
      <p:grpSp>
        <p:nvGrpSpPr>
          <p:cNvPr id="99" name="Grupo 98"/>
          <p:cNvGrpSpPr/>
          <p:nvPr/>
        </p:nvGrpSpPr>
        <p:grpSpPr>
          <a:xfrm>
            <a:off x="10967065" y="4788636"/>
            <a:ext cx="710635" cy="646331"/>
            <a:chOff x="5312327" y="565326"/>
            <a:chExt cx="710635" cy="646331"/>
          </a:xfrm>
        </p:grpSpPr>
        <p:sp>
          <p:nvSpPr>
            <p:cNvPr id="100" name="Rectángulo 99"/>
            <p:cNvSpPr/>
            <p:nvPr/>
          </p:nvSpPr>
          <p:spPr>
            <a:xfrm>
              <a:off x="5312327" y="565326"/>
              <a:ext cx="442750" cy="646331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s-MX" sz="3600" b="1">
                  <a:solidFill>
                    <a:srgbClr val="7CCA62"/>
                  </a:solidFill>
                </a:rPr>
                <a:t>4</a:t>
              </a:r>
            </a:p>
          </p:txBody>
        </p:sp>
        <p:sp>
          <p:nvSpPr>
            <p:cNvPr id="101" name="Rectángulo 100"/>
            <p:cNvSpPr/>
            <p:nvPr/>
          </p:nvSpPr>
          <p:spPr>
            <a:xfrm>
              <a:off x="5580212" y="565326"/>
              <a:ext cx="442750" cy="646331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s-MX" sz="3600" b="1">
                  <a:solidFill>
                    <a:srgbClr val="7CCA62"/>
                  </a:solidFill>
                </a:rPr>
                <a:t>4</a:t>
              </a:r>
            </a:p>
          </p:txBody>
        </p:sp>
      </p:grpSp>
      <p:grpSp>
        <p:nvGrpSpPr>
          <p:cNvPr id="102" name="Grupo 101"/>
          <p:cNvGrpSpPr/>
          <p:nvPr/>
        </p:nvGrpSpPr>
        <p:grpSpPr>
          <a:xfrm>
            <a:off x="11004757" y="5690983"/>
            <a:ext cx="704039" cy="646331"/>
            <a:chOff x="5364827" y="565326"/>
            <a:chExt cx="704039" cy="646331"/>
          </a:xfrm>
        </p:grpSpPr>
        <p:sp>
          <p:nvSpPr>
            <p:cNvPr id="103" name="Rectángulo 102"/>
            <p:cNvSpPr/>
            <p:nvPr/>
          </p:nvSpPr>
          <p:spPr>
            <a:xfrm>
              <a:off x="5364827" y="565326"/>
              <a:ext cx="442750" cy="646331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s-MX" sz="3600" b="1">
                  <a:solidFill>
                    <a:srgbClr val="7CCA62"/>
                  </a:solidFill>
                </a:rPr>
                <a:t>2</a:t>
              </a:r>
            </a:p>
          </p:txBody>
        </p:sp>
        <p:sp>
          <p:nvSpPr>
            <p:cNvPr id="104" name="Rectángulo 103"/>
            <p:cNvSpPr/>
            <p:nvPr/>
          </p:nvSpPr>
          <p:spPr>
            <a:xfrm>
              <a:off x="5626116" y="565326"/>
              <a:ext cx="442750" cy="646331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s-MX" sz="3600" b="1">
                  <a:solidFill>
                    <a:srgbClr val="7CCA62"/>
                  </a:solidFill>
                </a:rPr>
                <a:t>2</a:t>
              </a:r>
            </a:p>
          </p:txBody>
        </p:sp>
      </p:grpSp>
      <p:sp>
        <p:nvSpPr>
          <p:cNvPr id="105" name="Rectángulo 104"/>
          <p:cNvSpPr/>
          <p:nvPr/>
        </p:nvSpPr>
        <p:spPr>
          <a:xfrm>
            <a:off x="1471053" y="2478441"/>
            <a:ext cx="1922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>
                <a:solidFill>
                  <a:prstClr val="black"/>
                </a:solidFill>
                <a:ea typeface="Century Gothic" charset="0"/>
                <a:cs typeface="Century Gothic" charset="0"/>
              </a:rPr>
              <a:t>Entidades con:</a:t>
            </a:r>
            <a:endParaRPr lang="es-MX"/>
          </a:p>
        </p:txBody>
      </p:sp>
      <p:cxnSp>
        <p:nvCxnSpPr>
          <p:cNvPr id="106" name="Conector angular 105"/>
          <p:cNvCxnSpPr>
            <a:endCxn id="61" idx="1"/>
          </p:cNvCxnSpPr>
          <p:nvPr/>
        </p:nvCxnSpPr>
        <p:spPr>
          <a:xfrm rot="16200000" flipV="1">
            <a:off x="4198391" y="1573170"/>
            <a:ext cx="1387249" cy="932885"/>
          </a:xfrm>
          <a:prstGeom prst="bentConnector2">
            <a:avLst/>
          </a:prstGeom>
          <a:ln w="38100"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angular 106"/>
          <p:cNvCxnSpPr>
            <a:cxnSpLocks/>
            <a:endCxn id="109" idx="3"/>
          </p:cNvCxnSpPr>
          <p:nvPr/>
        </p:nvCxnSpPr>
        <p:spPr>
          <a:xfrm rot="5400000" flipH="1" flipV="1">
            <a:off x="6205072" y="1641235"/>
            <a:ext cx="1309018" cy="840885"/>
          </a:xfrm>
          <a:prstGeom prst="bentConnector3">
            <a:avLst>
              <a:gd name="adj1" fmla="val 104668"/>
            </a:avLst>
          </a:prstGeom>
          <a:ln w="38100"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8" name="Elipse 107"/>
          <p:cNvSpPr/>
          <p:nvPr/>
        </p:nvSpPr>
        <p:spPr>
          <a:xfrm>
            <a:off x="4291136" y="1255987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09" name="Elipse 108"/>
          <p:cNvSpPr/>
          <p:nvPr/>
        </p:nvSpPr>
        <p:spPr>
          <a:xfrm>
            <a:off x="7253664" y="1253528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10" name="Rectángulo 109"/>
          <p:cNvSpPr/>
          <p:nvPr/>
        </p:nvSpPr>
        <p:spPr>
          <a:xfrm>
            <a:off x="8798066" y="2456870"/>
            <a:ext cx="19976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>
                <a:solidFill>
                  <a:prstClr val="black"/>
                </a:solidFill>
                <a:ea typeface="Century Gothic" charset="0"/>
                <a:cs typeface="Century Gothic" charset="0"/>
              </a:rPr>
              <a:t>Municipios con:</a:t>
            </a:r>
            <a:endParaRPr lang="es-MX"/>
          </a:p>
        </p:txBody>
      </p:sp>
      <p:pic>
        <p:nvPicPr>
          <p:cNvPr id="111" name="Imagen 1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392" y="3816760"/>
            <a:ext cx="697507" cy="697507"/>
          </a:xfrm>
          <a:prstGeom prst="rect">
            <a:avLst/>
          </a:prstGeom>
        </p:spPr>
      </p:pic>
      <p:pic>
        <p:nvPicPr>
          <p:cNvPr id="112" name="Imagen 1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688" y="3004144"/>
            <a:ext cx="638157" cy="638157"/>
          </a:xfrm>
          <a:prstGeom prst="rect">
            <a:avLst/>
          </a:prstGeom>
        </p:spPr>
      </p:pic>
      <p:pic>
        <p:nvPicPr>
          <p:cNvPr id="113" name="Imagen 1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52926" y="4874509"/>
            <a:ext cx="675998" cy="675998"/>
          </a:xfrm>
          <a:prstGeom prst="rect">
            <a:avLst/>
          </a:prstGeom>
        </p:spPr>
      </p:pic>
      <p:pic>
        <p:nvPicPr>
          <p:cNvPr id="114" name="Imagen 1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81609" y="5824179"/>
            <a:ext cx="679071" cy="687454"/>
          </a:xfrm>
          <a:prstGeom prst="rect">
            <a:avLst/>
          </a:prstGeom>
        </p:spPr>
      </p:pic>
      <p:pic>
        <p:nvPicPr>
          <p:cNvPr id="115" name="Imagen 1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4992" y="2947111"/>
            <a:ext cx="638157" cy="638157"/>
          </a:xfrm>
          <a:prstGeom prst="rect">
            <a:avLst/>
          </a:prstGeom>
        </p:spPr>
      </p:pic>
      <p:pic>
        <p:nvPicPr>
          <p:cNvPr id="116" name="Imagen 11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4992" y="3779124"/>
            <a:ext cx="687652" cy="687652"/>
          </a:xfrm>
          <a:prstGeom prst="rect">
            <a:avLst/>
          </a:prstGeom>
        </p:spPr>
      </p:pic>
      <p:pic>
        <p:nvPicPr>
          <p:cNvPr id="117" name="Imagen 11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262" y="5666475"/>
            <a:ext cx="910414" cy="910414"/>
          </a:xfrm>
          <a:prstGeom prst="rect">
            <a:avLst/>
          </a:prstGeom>
        </p:spPr>
      </p:pic>
      <p:pic>
        <p:nvPicPr>
          <p:cNvPr id="118" name="Imagen 117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617" y="4617471"/>
            <a:ext cx="919433" cy="919433"/>
          </a:xfrm>
          <a:prstGeom prst="rect">
            <a:avLst/>
          </a:prstGeom>
        </p:spPr>
      </p:pic>
      <p:grpSp>
        <p:nvGrpSpPr>
          <p:cNvPr id="119" name="Grupo 118"/>
          <p:cNvGrpSpPr/>
          <p:nvPr/>
        </p:nvGrpSpPr>
        <p:grpSpPr>
          <a:xfrm>
            <a:off x="1914334" y="1665014"/>
            <a:ext cx="1340646" cy="830998"/>
            <a:chOff x="4771425" y="832965"/>
            <a:chExt cx="1340646" cy="830998"/>
          </a:xfrm>
        </p:grpSpPr>
        <p:grpSp>
          <p:nvGrpSpPr>
            <p:cNvPr id="120" name="Grupo 119"/>
            <p:cNvGrpSpPr/>
            <p:nvPr/>
          </p:nvGrpSpPr>
          <p:grpSpPr>
            <a:xfrm>
              <a:off x="4771425" y="832965"/>
              <a:ext cx="863205" cy="830998"/>
              <a:chOff x="5312327" y="565326"/>
              <a:chExt cx="863205" cy="830998"/>
            </a:xfrm>
          </p:grpSpPr>
          <p:sp>
            <p:nvSpPr>
              <p:cNvPr id="122" name="Rectángulo 121"/>
              <p:cNvSpPr/>
              <p:nvPr/>
            </p:nvSpPr>
            <p:spPr>
              <a:xfrm>
                <a:off x="5312327" y="565326"/>
                <a:ext cx="529312" cy="830997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s-MX" sz="4800" b="1">
                    <a:solidFill>
                      <a:srgbClr val="009DD9"/>
                    </a:solidFill>
                  </a:rPr>
                  <a:t>3</a:t>
                </a:r>
              </a:p>
            </p:txBody>
          </p:sp>
          <p:sp>
            <p:nvSpPr>
              <p:cNvPr id="123" name="Rectángulo 122"/>
              <p:cNvSpPr/>
              <p:nvPr/>
            </p:nvSpPr>
            <p:spPr>
              <a:xfrm>
                <a:off x="5646220" y="565327"/>
                <a:ext cx="529312" cy="830997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s-MX" sz="4800" b="1">
                    <a:solidFill>
                      <a:srgbClr val="009DD9"/>
                    </a:solidFill>
                  </a:rPr>
                  <a:t>6</a:t>
                </a:r>
              </a:p>
            </p:txBody>
          </p:sp>
        </p:grpSp>
        <p:sp>
          <p:nvSpPr>
            <p:cNvPr id="121" name="Rectángulo 120"/>
            <p:cNvSpPr/>
            <p:nvPr/>
          </p:nvSpPr>
          <p:spPr>
            <a:xfrm>
              <a:off x="5398414" y="832965"/>
              <a:ext cx="713657" cy="830997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s-MX" sz="4800" b="1">
                  <a:solidFill>
                    <a:srgbClr val="009DD9"/>
                  </a:solidFill>
                </a:rPr>
                <a:t>%</a:t>
              </a:r>
            </a:p>
          </p:txBody>
        </p:sp>
      </p:grpSp>
      <p:grpSp>
        <p:nvGrpSpPr>
          <p:cNvPr id="124" name="Grupo 123"/>
          <p:cNvGrpSpPr/>
          <p:nvPr/>
        </p:nvGrpSpPr>
        <p:grpSpPr>
          <a:xfrm>
            <a:off x="8890348" y="1604609"/>
            <a:ext cx="1415878" cy="862475"/>
            <a:chOff x="4696193" y="832965"/>
            <a:chExt cx="1415878" cy="862475"/>
          </a:xfrm>
        </p:grpSpPr>
        <p:sp>
          <p:nvSpPr>
            <p:cNvPr id="125" name="Rectángulo 124"/>
            <p:cNvSpPr/>
            <p:nvPr/>
          </p:nvSpPr>
          <p:spPr>
            <a:xfrm>
              <a:off x="4696193" y="864443"/>
              <a:ext cx="873957" cy="830997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s-MX" sz="4800" b="1">
                  <a:solidFill>
                    <a:srgbClr val="7CCA62"/>
                  </a:solidFill>
                </a:rPr>
                <a:t>18</a:t>
              </a:r>
            </a:p>
          </p:txBody>
        </p:sp>
        <p:sp>
          <p:nvSpPr>
            <p:cNvPr id="126" name="Rectángulo 125"/>
            <p:cNvSpPr/>
            <p:nvPr/>
          </p:nvSpPr>
          <p:spPr>
            <a:xfrm>
              <a:off x="5398414" y="832965"/>
              <a:ext cx="713657" cy="830997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s-MX" sz="4800" b="1">
                  <a:solidFill>
                    <a:srgbClr val="7CCA62"/>
                  </a:solidFill>
                </a:rPr>
                <a:t>%</a:t>
              </a:r>
            </a:p>
          </p:txBody>
        </p:sp>
      </p:grpSp>
      <p:pic>
        <p:nvPicPr>
          <p:cNvPr id="127" name="Imagen 12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576" y="3357738"/>
            <a:ext cx="1179144" cy="1179144"/>
          </a:xfrm>
          <a:prstGeom prst="rect">
            <a:avLst/>
          </a:prstGeom>
        </p:spPr>
      </p:pic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xmlns="" id="{3510F3D0-A3EC-684A-BB47-BA814D3AA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34189" y="6396353"/>
            <a:ext cx="2743200" cy="365125"/>
          </a:xfrm>
        </p:spPr>
        <p:txBody>
          <a:bodyPr/>
          <a:lstStyle/>
          <a:p>
            <a:fld id="{C119739B-ACC7-1A4E-906B-A9546BA1AB7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5" name="Grupo 74"/>
          <p:cNvGrpSpPr/>
          <p:nvPr/>
        </p:nvGrpSpPr>
        <p:grpSpPr>
          <a:xfrm>
            <a:off x="10344472" y="205275"/>
            <a:ext cx="1540260" cy="355905"/>
            <a:chOff x="10344472" y="205275"/>
            <a:chExt cx="1540260" cy="355905"/>
          </a:xfrm>
        </p:grpSpPr>
        <p:pic>
          <p:nvPicPr>
            <p:cNvPr id="79" name="Picture 6" descr="Resultado de imagen para observatorio nacional de mejora regulatoria">
              <a:extLst>
                <a:ext uri="{FF2B5EF4-FFF2-40B4-BE49-F238E27FC236}">
                  <a16:creationId xmlns:a16="http://schemas.microsoft.com/office/drawing/2014/main" xmlns="" id="{051DD543-23F9-42C9-A8B8-5CDCBF4C4796}"/>
                </a:ext>
              </a:extLst>
            </p:cNvPr>
            <p:cNvPicPr/>
            <p:nvPr/>
          </p:nvPicPr>
          <p:blipFill>
            <a:blip r:embed="rId1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08568" y="236780"/>
              <a:ext cx="676164" cy="292896"/>
            </a:xfrm>
            <a:prstGeom prst="rect">
              <a:avLst/>
            </a:prstGeom>
            <a:noFill/>
          </p:spPr>
        </p:pic>
        <p:cxnSp>
          <p:nvCxnSpPr>
            <p:cNvPr id="81" name="Conector recto 80"/>
            <p:cNvCxnSpPr/>
            <p:nvPr/>
          </p:nvCxnSpPr>
          <p:spPr>
            <a:xfrm>
              <a:off x="11136560" y="205275"/>
              <a:ext cx="0" cy="355905"/>
            </a:xfrm>
            <a:prstGeom prst="line">
              <a:avLst/>
            </a:prstGeom>
            <a:ln w="3175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3" name="Imagen 82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4472" y="248058"/>
              <a:ext cx="631947" cy="2986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37287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B1AC08D-1568-4EB7-979B-0CB5B7A521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err="1"/>
              <a:t>Conclusiones</a:t>
            </a:r>
            <a:r>
              <a:rPr lang="en-US"/>
              <a:t> y </a:t>
            </a:r>
            <a:r>
              <a:rPr lang="en-US" err="1"/>
              <a:t>principales</a:t>
            </a:r>
            <a:r>
              <a:rPr lang="en-US"/>
              <a:t> </a:t>
            </a:r>
            <a:r>
              <a:rPr lang="en-US" err="1"/>
              <a:t>resultados</a:t>
            </a:r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B02FAB31-1689-494E-A2E3-B955320D5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739B-ACC7-1A4E-906B-A9546BA1AB7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3664167" y="5356154"/>
            <a:ext cx="4454084" cy="1224136"/>
            <a:chOff x="3664167" y="5356154"/>
            <a:chExt cx="4454084" cy="1224136"/>
          </a:xfrm>
        </p:grpSpPr>
        <p:pic>
          <p:nvPicPr>
            <p:cNvPr id="10" name="Picture 6" descr="Resultado de imagen para observatorio nacional de mejora regulatoria">
              <a:extLst>
                <a:ext uri="{FF2B5EF4-FFF2-40B4-BE49-F238E27FC236}">
                  <a16:creationId xmlns:a16="http://schemas.microsoft.com/office/drawing/2014/main" xmlns="" id="{051DD543-23F9-42C9-A8B8-5CDCBF4C4796}"/>
                </a:ext>
              </a:extLst>
            </p:cNvPr>
            <p:cNvPicPr/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03726" y="5570223"/>
              <a:ext cx="1914525" cy="900000"/>
            </a:xfrm>
            <a:prstGeom prst="rect">
              <a:avLst/>
            </a:prstGeom>
            <a:noFill/>
          </p:spPr>
        </p:pic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xmlns="" id="{992A6BC4-3507-4B71-917D-9E2A7D4639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4167" y="5479648"/>
              <a:ext cx="2067439" cy="977148"/>
            </a:xfrm>
            <a:prstGeom prst="rect">
              <a:avLst/>
            </a:prstGeom>
          </p:spPr>
        </p:pic>
        <p:cxnSp>
          <p:nvCxnSpPr>
            <p:cNvPr id="12" name="Conector recto 11"/>
            <p:cNvCxnSpPr/>
            <p:nvPr/>
          </p:nvCxnSpPr>
          <p:spPr>
            <a:xfrm>
              <a:off x="5888979" y="5356154"/>
              <a:ext cx="0" cy="1224136"/>
            </a:xfrm>
            <a:prstGeom prst="line">
              <a:avLst/>
            </a:prstGeom>
            <a:ln w="3175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56777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1" name="Conector recto de flecha 110">
            <a:extLst>
              <a:ext uri="{FF2B5EF4-FFF2-40B4-BE49-F238E27FC236}">
                <a16:creationId xmlns:a16="http://schemas.microsoft.com/office/drawing/2014/main" xmlns="" id="{019FD78C-4CFC-41C6-92B5-5B7916A11517}"/>
              </a:ext>
            </a:extLst>
          </p:cNvPr>
          <p:cNvCxnSpPr>
            <a:cxnSpLocks/>
            <a:stCxn id="116" idx="3"/>
          </p:cNvCxnSpPr>
          <p:nvPr/>
        </p:nvCxnSpPr>
        <p:spPr>
          <a:xfrm flipV="1">
            <a:off x="1775520" y="5499008"/>
            <a:ext cx="9200899" cy="27176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848560" y="380455"/>
            <a:ext cx="10515600" cy="687611"/>
          </a:xfrm>
        </p:spPr>
        <p:txBody>
          <a:bodyPr>
            <a:noAutofit/>
          </a:bodyPr>
          <a:lstStyle/>
          <a:p>
            <a:r>
              <a:rPr lang="es-MX" sz="3612" b="1">
                <a:solidFill>
                  <a:schemeClr val="accent2"/>
                </a:solidFill>
              </a:rPr>
              <a:t>Conclusiones y principales resultados</a:t>
            </a:r>
          </a:p>
        </p:txBody>
      </p:sp>
      <p:grpSp>
        <p:nvGrpSpPr>
          <p:cNvPr id="52" name="Grupo 51"/>
          <p:cNvGrpSpPr/>
          <p:nvPr/>
        </p:nvGrpSpPr>
        <p:grpSpPr>
          <a:xfrm>
            <a:off x="10344472" y="205275"/>
            <a:ext cx="1540260" cy="355905"/>
            <a:chOff x="10344472" y="205275"/>
            <a:chExt cx="1540260" cy="355905"/>
          </a:xfrm>
        </p:grpSpPr>
        <p:pic>
          <p:nvPicPr>
            <p:cNvPr id="53" name="Picture 6" descr="Resultado de imagen para observatorio nacional de mejora regulatoria">
              <a:extLst>
                <a:ext uri="{FF2B5EF4-FFF2-40B4-BE49-F238E27FC236}">
                  <a16:creationId xmlns:a16="http://schemas.microsoft.com/office/drawing/2014/main" xmlns="" id="{051DD543-23F9-42C9-A8B8-5CDCBF4C4796}"/>
                </a:ext>
              </a:extLst>
            </p:cNvPr>
            <p:cNvPicPr/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08568" y="236780"/>
              <a:ext cx="676164" cy="292896"/>
            </a:xfrm>
            <a:prstGeom prst="rect">
              <a:avLst/>
            </a:prstGeom>
            <a:noFill/>
          </p:spPr>
        </p:pic>
        <p:cxnSp>
          <p:nvCxnSpPr>
            <p:cNvPr id="54" name="Conector recto 53"/>
            <p:cNvCxnSpPr/>
            <p:nvPr/>
          </p:nvCxnSpPr>
          <p:spPr>
            <a:xfrm>
              <a:off x="11136560" y="205275"/>
              <a:ext cx="0" cy="355905"/>
            </a:xfrm>
            <a:prstGeom prst="line">
              <a:avLst/>
            </a:prstGeom>
            <a:ln w="3175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5" name="Imagen 5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4472" y="248058"/>
              <a:ext cx="631947" cy="298681"/>
            </a:xfrm>
            <a:prstGeom prst="rect">
              <a:avLst/>
            </a:prstGeom>
          </p:spPr>
        </p:pic>
      </p:grpSp>
      <p:grpSp>
        <p:nvGrpSpPr>
          <p:cNvPr id="3" name="Grupo 2">
            <a:extLst>
              <a:ext uri="{FF2B5EF4-FFF2-40B4-BE49-F238E27FC236}">
                <a16:creationId xmlns:a16="http://schemas.microsoft.com/office/drawing/2014/main" xmlns="" id="{9C27AD2B-E53E-449B-B276-BBAF1460FB15}"/>
              </a:ext>
            </a:extLst>
          </p:cNvPr>
          <p:cNvGrpSpPr/>
          <p:nvPr/>
        </p:nvGrpSpPr>
        <p:grpSpPr>
          <a:xfrm>
            <a:off x="7637012" y="5173113"/>
            <a:ext cx="610597" cy="540000"/>
            <a:chOff x="9543472" y="6201878"/>
            <a:chExt cx="610597" cy="540000"/>
          </a:xfrm>
        </p:grpSpPr>
        <p:sp>
          <p:nvSpPr>
            <p:cNvPr id="312" name="Elipse 311"/>
            <p:cNvSpPr/>
            <p:nvPr/>
          </p:nvSpPr>
          <p:spPr>
            <a:xfrm flipV="1">
              <a:off x="9546706" y="6201878"/>
              <a:ext cx="557124" cy="540000"/>
            </a:xfrm>
            <a:prstGeom prst="ellipse">
              <a:avLst/>
            </a:prstGeom>
            <a:ln w="3175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hangingPunct="1">
                <a:defRPr/>
              </a:pPr>
              <a:endParaRPr lang="es-ES_tradnl" sz="1400" kern="1200">
                <a:solidFill>
                  <a:prstClr val="black"/>
                </a:solidFill>
              </a:endParaRPr>
            </a:p>
          </p:txBody>
        </p:sp>
        <p:sp>
          <p:nvSpPr>
            <p:cNvPr id="314" name="Rectángulo 313"/>
            <p:cNvSpPr/>
            <p:nvPr/>
          </p:nvSpPr>
          <p:spPr>
            <a:xfrm>
              <a:off x="9543472" y="6325196"/>
              <a:ext cx="610597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hangingPunct="1">
                <a:buClr>
                  <a:srgbClr val="0F6FC6"/>
                </a:buClr>
                <a:buSzPct val="120000"/>
                <a:defRPr/>
              </a:pPr>
              <a:r>
                <a:rPr lang="es-ES" sz="1500" b="1" kern="1200">
                  <a:solidFill>
                    <a:schemeClr val="tx1"/>
                  </a:solidFill>
                  <a:latin typeface="Montserrat" panose="00000500000000000000" pitchFamily="2" charset="0"/>
                </a:rPr>
                <a:t>76%</a:t>
              </a:r>
            </a:p>
          </p:txBody>
        </p:sp>
      </p:grpSp>
      <p:grpSp>
        <p:nvGrpSpPr>
          <p:cNvPr id="4" name="Grupo 3">
            <a:extLst>
              <a:ext uri="{FF2B5EF4-FFF2-40B4-BE49-F238E27FC236}">
                <a16:creationId xmlns:a16="http://schemas.microsoft.com/office/drawing/2014/main" xmlns="" id="{8B583B39-CB04-4928-BAF5-714409BA94AB}"/>
              </a:ext>
            </a:extLst>
          </p:cNvPr>
          <p:cNvGrpSpPr/>
          <p:nvPr/>
        </p:nvGrpSpPr>
        <p:grpSpPr>
          <a:xfrm>
            <a:off x="8495852" y="5157817"/>
            <a:ext cx="618355" cy="540000"/>
            <a:chOff x="10661132" y="6186582"/>
            <a:chExt cx="618355" cy="540000"/>
          </a:xfrm>
        </p:grpSpPr>
        <p:sp>
          <p:nvSpPr>
            <p:cNvPr id="318" name="Elipse 317"/>
            <p:cNvSpPr/>
            <p:nvPr/>
          </p:nvSpPr>
          <p:spPr>
            <a:xfrm flipV="1">
              <a:off x="10661132" y="6186582"/>
              <a:ext cx="557124" cy="540000"/>
            </a:xfrm>
            <a:prstGeom prst="ellipse">
              <a:avLst/>
            </a:prstGeom>
            <a:ln w="3175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hangingPunct="1">
                <a:defRPr/>
              </a:pPr>
              <a:endParaRPr lang="es-ES_tradnl" sz="1400" kern="1200">
                <a:solidFill>
                  <a:prstClr val="black"/>
                </a:solidFill>
              </a:endParaRPr>
            </a:p>
          </p:txBody>
        </p:sp>
        <p:sp>
          <p:nvSpPr>
            <p:cNvPr id="320" name="Rectángulo 319"/>
            <p:cNvSpPr/>
            <p:nvPr/>
          </p:nvSpPr>
          <p:spPr>
            <a:xfrm>
              <a:off x="10668890" y="6324720"/>
              <a:ext cx="610597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hangingPunct="1">
                <a:buClr>
                  <a:srgbClr val="0F6FC6"/>
                </a:buClr>
                <a:buSzPct val="120000"/>
                <a:defRPr/>
              </a:pPr>
              <a:r>
                <a:rPr lang="es-ES" sz="1500" b="1" kern="1200">
                  <a:solidFill>
                    <a:schemeClr val="tx1"/>
                  </a:solidFill>
                  <a:latin typeface="Montserrat" panose="00000500000000000000" pitchFamily="2" charset="0"/>
                </a:rPr>
                <a:t>80%</a:t>
              </a: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xmlns="" id="{99798E4E-357D-4F11-A3F2-905C468F547C}"/>
              </a:ext>
            </a:extLst>
          </p:cNvPr>
          <p:cNvGrpSpPr/>
          <p:nvPr/>
        </p:nvGrpSpPr>
        <p:grpSpPr>
          <a:xfrm>
            <a:off x="9401316" y="5126694"/>
            <a:ext cx="614365" cy="540000"/>
            <a:chOff x="11566596" y="6155459"/>
            <a:chExt cx="614365" cy="540000"/>
          </a:xfrm>
        </p:grpSpPr>
        <p:sp>
          <p:nvSpPr>
            <p:cNvPr id="324" name="Elipse 323"/>
            <p:cNvSpPr/>
            <p:nvPr/>
          </p:nvSpPr>
          <p:spPr>
            <a:xfrm flipV="1">
              <a:off x="11566596" y="6155459"/>
              <a:ext cx="557124" cy="540000"/>
            </a:xfrm>
            <a:prstGeom prst="ellipse">
              <a:avLst/>
            </a:prstGeom>
            <a:ln w="3175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hangingPunct="1">
                <a:defRPr/>
              </a:pPr>
              <a:endParaRPr lang="es-ES_tradnl" sz="1400" kern="1200">
                <a:solidFill>
                  <a:prstClr val="black"/>
                </a:solidFill>
              </a:endParaRPr>
            </a:p>
          </p:txBody>
        </p:sp>
        <p:sp>
          <p:nvSpPr>
            <p:cNvPr id="326" name="Rectángulo 325"/>
            <p:cNvSpPr/>
            <p:nvPr/>
          </p:nvSpPr>
          <p:spPr>
            <a:xfrm>
              <a:off x="11570364" y="6310295"/>
              <a:ext cx="610597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hangingPunct="1">
                <a:buClr>
                  <a:srgbClr val="0F6FC6"/>
                </a:buClr>
                <a:buSzPct val="120000"/>
                <a:defRPr/>
              </a:pPr>
              <a:r>
                <a:rPr lang="es-ES" sz="1500" b="1" kern="1200">
                  <a:solidFill>
                    <a:schemeClr val="tx1"/>
                  </a:solidFill>
                  <a:latin typeface="Montserrat" panose="00000500000000000000" pitchFamily="2" charset="0"/>
                </a:rPr>
                <a:t>86%</a:t>
              </a:r>
            </a:p>
          </p:txBody>
        </p:sp>
      </p:grpSp>
      <p:sp>
        <p:nvSpPr>
          <p:cNvPr id="115" name="CuadroTexto 114">
            <a:extLst>
              <a:ext uri="{FF2B5EF4-FFF2-40B4-BE49-F238E27FC236}">
                <a16:creationId xmlns:a16="http://schemas.microsoft.com/office/drawing/2014/main" xmlns="" id="{A6B590B4-51E6-4E3B-B922-34F7400C78B3}"/>
              </a:ext>
            </a:extLst>
          </p:cNvPr>
          <p:cNvSpPr txBox="1"/>
          <p:nvPr/>
        </p:nvSpPr>
        <p:spPr>
          <a:xfrm>
            <a:off x="10994272" y="5324149"/>
            <a:ext cx="7232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b="1">
                <a:solidFill>
                  <a:schemeClr val="accent4"/>
                </a:solidFill>
                <a:latin typeface="Montserrat" panose="00000500000000000000" pitchFamily="2" charset="0"/>
              </a:rPr>
              <a:t>100%</a:t>
            </a:r>
          </a:p>
        </p:txBody>
      </p:sp>
      <p:sp>
        <p:nvSpPr>
          <p:cNvPr id="116" name="Rectángulo 115"/>
          <p:cNvSpPr/>
          <p:nvPr/>
        </p:nvSpPr>
        <p:spPr>
          <a:xfrm>
            <a:off x="244905" y="5356907"/>
            <a:ext cx="15306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600" b="1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Montserrat" panose="00000500000000000000" pitchFamily="2" charset="0"/>
              </a:rPr>
              <a:t>Federación</a:t>
            </a:r>
          </a:p>
        </p:txBody>
      </p:sp>
      <p:sp>
        <p:nvSpPr>
          <p:cNvPr id="118" name="CuadroTexto 117"/>
          <p:cNvSpPr txBox="1"/>
          <p:nvPr/>
        </p:nvSpPr>
        <p:spPr>
          <a:xfrm>
            <a:off x="8457073" y="5758142"/>
            <a:ext cx="680949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 hangingPunct="1">
              <a:defRPr/>
            </a:pPr>
            <a:r>
              <a:rPr lang="es-MX" sz="1400" kern="1200">
                <a:solidFill>
                  <a:schemeClr val="tx1"/>
                </a:solidFill>
                <a:latin typeface="Montserrat" panose="00000500000000000000" pitchFamily="2" charset="0"/>
              </a:rPr>
              <a:t>2018</a:t>
            </a:r>
          </a:p>
        </p:txBody>
      </p:sp>
      <p:sp>
        <p:nvSpPr>
          <p:cNvPr id="119" name="CuadroTexto 118"/>
          <p:cNvSpPr txBox="1"/>
          <p:nvPr/>
        </p:nvSpPr>
        <p:spPr>
          <a:xfrm>
            <a:off x="9362539" y="5758142"/>
            <a:ext cx="680949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 hangingPunct="1">
              <a:defRPr/>
            </a:pPr>
            <a:r>
              <a:rPr lang="es-MX" sz="1400" kern="1200">
                <a:solidFill>
                  <a:schemeClr val="tx1"/>
                </a:solidFill>
                <a:latin typeface="Montserrat" panose="00000500000000000000" pitchFamily="2" charset="0"/>
              </a:rPr>
              <a:t>2019</a:t>
            </a:r>
          </a:p>
        </p:txBody>
      </p:sp>
      <p:sp>
        <p:nvSpPr>
          <p:cNvPr id="120" name="CuadroTexto 119"/>
          <p:cNvSpPr txBox="1"/>
          <p:nvPr/>
        </p:nvSpPr>
        <p:spPr>
          <a:xfrm>
            <a:off x="7575291" y="5803067"/>
            <a:ext cx="680949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 hangingPunct="1">
              <a:defRPr/>
            </a:pPr>
            <a:r>
              <a:rPr lang="es-MX" sz="1400" kern="1200">
                <a:solidFill>
                  <a:schemeClr val="tx1"/>
                </a:solidFill>
                <a:latin typeface="Montserrat" panose="00000500000000000000" pitchFamily="2" charset="0"/>
              </a:rPr>
              <a:t>2017</a:t>
            </a:r>
          </a:p>
        </p:txBody>
      </p:sp>
      <p:cxnSp>
        <p:nvCxnSpPr>
          <p:cNvPr id="121" name="Conector recto de flecha 120">
            <a:extLst>
              <a:ext uri="{FF2B5EF4-FFF2-40B4-BE49-F238E27FC236}">
                <a16:creationId xmlns:a16="http://schemas.microsoft.com/office/drawing/2014/main" xmlns="" id="{019FD78C-4CFC-41C6-92B5-5B7916A11517}"/>
              </a:ext>
            </a:extLst>
          </p:cNvPr>
          <p:cNvCxnSpPr>
            <a:cxnSpLocks/>
            <a:stCxn id="140" idx="3"/>
          </p:cNvCxnSpPr>
          <p:nvPr/>
        </p:nvCxnSpPr>
        <p:spPr>
          <a:xfrm flipV="1">
            <a:off x="1775520" y="3975669"/>
            <a:ext cx="9200899" cy="26469"/>
          </a:xfrm>
          <a:prstGeom prst="straightConnector1">
            <a:avLst/>
          </a:prstGeom>
          <a:ln w="76200">
            <a:solidFill>
              <a:schemeClr val="accent3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123" name="Grupo 122">
            <a:extLst>
              <a:ext uri="{FF2B5EF4-FFF2-40B4-BE49-F238E27FC236}">
                <a16:creationId xmlns:a16="http://schemas.microsoft.com/office/drawing/2014/main" xmlns="" id="{9C27AD2B-E53E-449B-B276-BBAF1460FB15}"/>
              </a:ext>
            </a:extLst>
          </p:cNvPr>
          <p:cNvGrpSpPr/>
          <p:nvPr/>
        </p:nvGrpSpPr>
        <p:grpSpPr>
          <a:xfrm>
            <a:off x="2319352" y="3689702"/>
            <a:ext cx="610597" cy="540000"/>
            <a:chOff x="9543472" y="6201878"/>
            <a:chExt cx="610597" cy="540000"/>
          </a:xfrm>
        </p:grpSpPr>
        <p:sp>
          <p:nvSpPr>
            <p:cNvPr id="130" name="Elipse 129"/>
            <p:cNvSpPr/>
            <p:nvPr/>
          </p:nvSpPr>
          <p:spPr>
            <a:xfrm flipV="1">
              <a:off x="9546706" y="6201878"/>
              <a:ext cx="557124" cy="540000"/>
            </a:xfrm>
            <a:prstGeom prst="ellipse">
              <a:avLst/>
            </a:prstGeom>
            <a:ln w="3175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hangingPunct="1">
                <a:defRPr/>
              </a:pPr>
              <a:endParaRPr lang="es-ES_tradnl" sz="1400" kern="1200">
                <a:solidFill>
                  <a:prstClr val="black"/>
                </a:solidFill>
              </a:endParaRPr>
            </a:p>
          </p:txBody>
        </p:sp>
        <p:sp>
          <p:nvSpPr>
            <p:cNvPr id="131" name="Rectángulo 130"/>
            <p:cNvSpPr/>
            <p:nvPr/>
          </p:nvSpPr>
          <p:spPr>
            <a:xfrm>
              <a:off x="9543472" y="6325196"/>
              <a:ext cx="610597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hangingPunct="1">
                <a:buClr>
                  <a:srgbClr val="0F6FC6"/>
                </a:buClr>
                <a:buSzPct val="120000"/>
                <a:defRPr/>
              </a:pPr>
              <a:r>
                <a:rPr lang="es-ES" sz="1500" b="1" kern="1200">
                  <a:solidFill>
                    <a:schemeClr val="tx1"/>
                  </a:solidFill>
                  <a:latin typeface="Montserrat" panose="00000500000000000000" pitchFamily="2" charset="0"/>
                </a:rPr>
                <a:t>21%</a:t>
              </a:r>
            </a:p>
          </p:txBody>
        </p:sp>
      </p:grpSp>
      <p:grpSp>
        <p:nvGrpSpPr>
          <p:cNvPr id="124" name="Grupo 123">
            <a:extLst>
              <a:ext uri="{FF2B5EF4-FFF2-40B4-BE49-F238E27FC236}">
                <a16:creationId xmlns:a16="http://schemas.microsoft.com/office/drawing/2014/main" xmlns="" id="{8B583B39-CB04-4928-BAF5-714409BA94AB}"/>
              </a:ext>
            </a:extLst>
          </p:cNvPr>
          <p:cNvGrpSpPr/>
          <p:nvPr/>
        </p:nvGrpSpPr>
        <p:grpSpPr>
          <a:xfrm>
            <a:off x="3009642" y="3664931"/>
            <a:ext cx="610597" cy="540000"/>
            <a:chOff x="10407980" y="6177107"/>
            <a:chExt cx="610597" cy="540000"/>
          </a:xfrm>
        </p:grpSpPr>
        <p:sp>
          <p:nvSpPr>
            <p:cNvPr id="128" name="Elipse 127"/>
            <p:cNvSpPr/>
            <p:nvPr/>
          </p:nvSpPr>
          <p:spPr>
            <a:xfrm flipV="1">
              <a:off x="10410903" y="6177107"/>
              <a:ext cx="557124" cy="540000"/>
            </a:xfrm>
            <a:prstGeom prst="ellipse">
              <a:avLst/>
            </a:prstGeom>
            <a:ln w="3175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hangingPunct="1">
                <a:defRPr/>
              </a:pPr>
              <a:endParaRPr lang="es-ES_tradnl" sz="1400" kern="1200">
                <a:solidFill>
                  <a:prstClr val="black"/>
                </a:solidFill>
              </a:endParaRPr>
            </a:p>
          </p:txBody>
        </p:sp>
        <p:sp>
          <p:nvSpPr>
            <p:cNvPr id="129" name="Rectángulo 128"/>
            <p:cNvSpPr/>
            <p:nvPr/>
          </p:nvSpPr>
          <p:spPr>
            <a:xfrm>
              <a:off x="10407980" y="6291434"/>
              <a:ext cx="610597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hangingPunct="1">
                <a:buClr>
                  <a:srgbClr val="0F6FC6"/>
                </a:buClr>
                <a:buSzPct val="120000"/>
                <a:defRPr/>
              </a:pPr>
              <a:r>
                <a:rPr lang="es-ES" sz="1500" b="1" kern="1200">
                  <a:solidFill>
                    <a:schemeClr val="tx1"/>
                  </a:solidFill>
                  <a:latin typeface="Montserrat" panose="00000500000000000000" pitchFamily="2" charset="0"/>
                </a:rPr>
                <a:t>24%</a:t>
              </a:r>
            </a:p>
          </p:txBody>
        </p:sp>
      </p:grpSp>
      <p:grpSp>
        <p:nvGrpSpPr>
          <p:cNvPr id="125" name="Grupo 124">
            <a:extLst>
              <a:ext uri="{FF2B5EF4-FFF2-40B4-BE49-F238E27FC236}">
                <a16:creationId xmlns:a16="http://schemas.microsoft.com/office/drawing/2014/main" xmlns="" id="{99798E4E-357D-4F11-A3F2-905C468F547C}"/>
              </a:ext>
            </a:extLst>
          </p:cNvPr>
          <p:cNvGrpSpPr/>
          <p:nvPr/>
        </p:nvGrpSpPr>
        <p:grpSpPr>
          <a:xfrm>
            <a:off x="3874904" y="3669459"/>
            <a:ext cx="625188" cy="540000"/>
            <a:chOff x="11566596" y="6155459"/>
            <a:chExt cx="625188" cy="540000"/>
          </a:xfrm>
        </p:grpSpPr>
        <p:sp>
          <p:nvSpPr>
            <p:cNvPr id="126" name="Elipse 125"/>
            <p:cNvSpPr/>
            <p:nvPr/>
          </p:nvSpPr>
          <p:spPr>
            <a:xfrm flipV="1">
              <a:off x="11566596" y="6155459"/>
              <a:ext cx="557124" cy="540000"/>
            </a:xfrm>
            <a:prstGeom prst="ellipse">
              <a:avLst/>
            </a:prstGeom>
            <a:ln w="3175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hangingPunct="1">
                <a:defRPr/>
              </a:pPr>
              <a:endParaRPr lang="es-ES_tradnl" sz="1400" kern="1200">
                <a:solidFill>
                  <a:prstClr val="black"/>
                </a:solidFill>
              </a:endParaRPr>
            </a:p>
          </p:txBody>
        </p:sp>
        <p:sp>
          <p:nvSpPr>
            <p:cNvPr id="127" name="Rectángulo 126"/>
            <p:cNvSpPr/>
            <p:nvPr/>
          </p:nvSpPr>
          <p:spPr>
            <a:xfrm>
              <a:off x="11581187" y="6279754"/>
              <a:ext cx="610597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hangingPunct="1">
                <a:buClr>
                  <a:srgbClr val="0F6FC6"/>
                </a:buClr>
                <a:buSzPct val="120000"/>
                <a:defRPr/>
              </a:pPr>
              <a:r>
                <a:rPr lang="es-ES" sz="1500" b="1" kern="1200">
                  <a:solidFill>
                    <a:schemeClr val="tx1"/>
                  </a:solidFill>
                  <a:latin typeface="Montserrat" panose="00000500000000000000" pitchFamily="2" charset="0"/>
                </a:rPr>
                <a:t>29%</a:t>
              </a:r>
            </a:p>
          </p:txBody>
        </p:sp>
      </p:grpSp>
      <p:sp>
        <p:nvSpPr>
          <p:cNvPr id="132" name="CuadroTexto 131">
            <a:extLst>
              <a:ext uri="{FF2B5EF4-FFF2-40B4-BE49-F238E27FC236}">
                <a16:creationId xmlns:a16="http://schemas.microsoft.com/office/drawing/2014/main" xmlns="" id="{A6B590B4-51E6-4E3B-B922-34F7400C78B3}"/>
              </a:ext>
            </a:extLst>
          </p:cNvPr>
          <p:cNvSpPr txBox="1"/>
          <p:nvPr/>
        </p:nvSpPr>
        <p:spPr>
          <a:xfrm>
            <a:off x="10994272" y="3800810"/>
            <a:ext cx="7232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b="1">
                <a:solidFill>
                  <a:schemeClr val="accent3"/>
                </a:solidFill>
                <a:latin typeface="Montserrat" panose="00000500000000000000" pitchFamily="2" charset="0"/>
              </a:rPr>
              <a:t>100%</a:t>
            </a:r>
          </a:p>
        </p:txBody>
      </p:sp>
      <p:sp>
        <p:nvSpPr>
          <p:cNvPr id="133" name="CuadroTexto 132"/>
          <p:cNvSpPr txBox="1"/>
          <p:nvPr/>
        </p:nvSpPr>
        <p:spPr>
          <a:xfrm>
            <a:off x="2995295" y="4308266"/>
            <a:ext cx="680949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 hangingPunct="1">
              <a:defRPr/>
            </a:pPr>
            <a:r>
              <a:rPr lang="es-MX" sz="1400" kern="1200">
                <a:solidFill>
                  <a:schemeClr val="tx1"/>
                </a:solidFill>
                <a:latin typeface="Montserrat" panose="00000500000000000000" pitchFamily="2" charset="0"/>
              </a:rPr>
              <a:t>2018</a:t>
            </a:r>
          </a:p>
        </p:txBody>
      </p:sp>
      <p:sp>
        <p:nvSpPr>
          <p:cNvPr id="134" name="CuadroTexto 133"/>
          <p:cNvSpPr txBox="1"/>
          <p:nvPr/>
        </p:nvSpPr>
        <p:spPr>
          <a:xfrm>
            <a:off x="3849806" y="4334443"/>
            <a:ext cx="680949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 hangingPunct="1">
              <a:defRPr/>
            </a:pPr>
            <a:r>
              <a:rPr lang="es-MX" sz="1400" kern="1200">
                <a:solidFill>
                  <a:schemeClr val="tx1"/>
                </a:solidFill>
                <a:latin typeface="Montserrat" panose="00000500000000000000" pitchFamily="2" charset="0"/>
              </a:rPr>
              <a:t>2019</a:t>
            </a:r>
          </a:p>
        </p:txBody>
      </p:sp>
      <p:sp>
        <p:nvSpPr>
          <p:cNvPr id="135" name="CuadroTexto 134"/>
          <p:cNvSpPr txBox="1"/>
          <p:nvPr/>
        </p:nvSpPr>
        <p:spPr>
          <a:xfrm>
            <a:off x="2265630" y="4308643"/>
            <a:ext cx="680949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 hangingPunct="1">
              <a:defRPr/>
            </a:pPr>
            <a:r>
              <a:rPr lang="es-MX" sz="1400" kern="1200">
                <a:solidFill>
                  <a:schemeClr val="tx1"/>
                </a:solidFill>
                <a:latin typeface="Montserrat" panose="00000500000000000000" pitchFamily="2" charset="0"/>
              </a:rPr>
              <a:t>2017</a:t>
            </a:r>
          </a:p>
        </p:txBody>
      </p:sp>
      <p:sp>
        <p:nvSpPr>
          <p:cNvPr id="137" name="Elipse 136"/>
          <p:cNvSpPr/>
          <p:nvPr/>
        </p:nvSpPr>
        <p:spPr>
          <a:xfrm flipV="1">
            <a:off x="8518985" y="3750149"/>
            <a:ext cx="557124" cy="540000"/>
          </a:xfrm>
          <a:prstGeom prst="ellipse">
            <a:avLst/>
          </a:prstGeom>
          <a:ln w="3175">
            <a:solidFill>
              <a:schemeClr val="accent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hangingPunct="1">
              <a:defRPr/>
            </a:pPr>
            <a:endParaRPr lang="es-ES_tradnl" sz="1400" kern="1200">
              <a:solidFill>
                <a:prstClr val="black"/>
              </a:solidFill>
            </a:endParaRPr>
          </a:p>
        </p:txBody>
      </p:sp>
      <p:sp>
        <p:nvSpPr>
          <p:cNvPr id="138" name="Rectángulo 137"/>
          <p:cNvSpPr/>
          <p:nvPr/>
        </p:nvSpPr>
        <p:spPr>
          <a:xfrm>
            <a:off x="8509247" y="3851870"/>
            <a:ext cx="610597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1">
              <a:buClr>
                <a:srgbClr val="0F6FC6"/>
              </a:buClr>
              <a:buSzPct val="120000"/>
              <a:defRPr/>
            </a:pPr>
            <a:r>
              <a:rPr lang="es-ES" sz="1500" b="1" kern="1200">
                <a:solidFill>
                  <a:schemeClr val="tx1"/>
                </a:solidFill>
                <a:latin typeface="Montserrat" panose="00000500000000000000" pitchFamily="2" charset="0"/>
              </a:rPr>
              <a:t>80%</a:t>
            </a:r>
          </a:p>
        </p:txBody>
      </p:sp>
      <p:sp>
        <p:nvSpPr>
          <p:cNvPr id="139" name="CuadroTexto 138"/>
          <p:cNvSpPr txBox="1"/>
          <p:nvPr/>
        </p:nvSpPr>
        <p:spPr>
          <a:xfrm>
            <a:off x="8371342" y="4322902"/>
            <a:ext cx="875131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 hangingPunct="1">
              <a:defRPr/>
            </a:pPr>
            <a:r>
              <a:rPr lang="es-MX" sz="1400" kern="1200">
                <a:solidFill>
                  <a:schemeClr val="tx1"/>
                </a:solidFill>
                <a:latin typeface="Montserrat" panose="00000500000000000000" pitchFamily="2" charset="0"/>
              </a:rPr>
              <a:t>Mérida</a:t>
            </a:r>
          </a:p>
        </p:txBody>
      </p:sp>
      <p:sp>
        <p:nvSpPr>
          <p:cNvPr id="140" name="Rectángulo 139"/>
          <p:cNvSpPr/>
          <p:nvPr/>
        </p:nvSpPr>
        <p:spPr>
          <a:xfrm>
            <a:off x="244905" y="3832861"/>
            <a:ext cx="15306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600" b="1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Montserrat" panose="00000500000000000000" pitchFamily="2" charset="0"/>
              </a:rPr>
              <a:t>Municipios</a:t>
            </a:r>
          </a:p>
        </p:txBody>
      </p:sp>
      <p:cxnSp>
        <p:nvCxnSpPr>
          <p:cNvPr id="141" name="Conector recto de flecha 140">
            <a:extLst>
              <a:ext uri="{FF2B5EF4-FFF2-40B4-BE49-F238E27FC236}">
                <a16:creationId xmlns:a16="http://schemas.microsoft.com/office/drawing/2014/main" xmlns="" id="{019FD78C-4CFC-41C6-92B5-5B7916A11517}"/>
              </a:ext>
            </a:extLst>
          </p:cNvPr>
          <p:cNvCxnSpPr>
            <a:cxnSpLocks/>
            <a:stCxn id="160" idx="3"/>
          </p:cNvCxnSpPr>
          <p:nvPr/>
        </p:nvCxnSpPr>
        <p:spPr>
          <a:xfrm flipV="1">
            <a:off x="1740871" y="2299130"/>
            <a:ext cx="9209871" cy="23843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142" name="Grupo 141">
            <a:extLst>
              <a:ext uri="{FF2B5EF4-FFF2-40B4-BE49-F238E27FC236}">
                <a16:creationId xmlns:a16="http://schemas.microsoft.com/office/drawing/2014/main" xmlns="" id="{9C27AD2B-E53E-449B-B276-BBAF1460FB15}"/>
              </a:ext>
            </a:extLst>
          </p:cNvPr>
          <p:cNvGrpSpPr/>
          <p:nvPr/>
        </p:nvGrpSpPr>
        <p:grpSpPr>
          <a:xfrm>
            <a:off x="4586776" y="2038073"/>
            <a:ext cx="610597" cy="540000"/>
            <a:chOff x="9543472" y="6201878"/>
            <a:chExt cx="610597" cy="540000"/>
          </a:xfrm>
        </p:grpSpPr>
        <p:sp>
          <p:nvSpPr>
            <p:cNvPr id="145" name="Elipse 144"/>
            <p:cNvSpPr/>
            <p:nvPr/>
          </p:nvSpPr>
          <p:spPr>
            <a:xfrm flipV="1">
              <a:off x="9546706" y="6201878"/>
              <a:ext cx="557124" cy="540000"/>
            </a:xfrm>
            <a:prstGeom prst="ellipse">
              <a:avLst/>
            </a:prstGeom>
            <a:ln w="3175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hangingPunct="1">
                <a:defRPr/>
              </a:pPr>
              <a:endParaRPr lang="es-ES_tradnl" sz="1400" kern="1200">
                <a:solidFill>
                  <a:prstClr val="black"/>
                </a:solidFill>
              </a:endParaRPr>
            </a:p>
          </p:txBody>
        </p:sp>
        <p:sp>
          <p:nvSpPr>
            <p:cNvPr id="146" name="Rectángulo 145"/>
            <p:cNvSpPr/>
            <p:nvPr/>
          </p:nvSpPr>
          <p:spPr>
            <a:xfrm>
              <a:off x="9543472" y="6325196"/>
              <a:ext cx="610597" cy="3231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hangingPunct="1">
                <a:buClr>
                  <a:srgbClr val="0F6FC6"/>
                </a:buClr>
                <a:buSzPct val="120000"/>
                <a:defRPr/>
              </a:pPr>
              <a:r>
                <a:rPr lang="es-ES" sz="1500" b="1" kern="1200">
                  <a:solidFill>
                    <a:schemeClr val="tx1"/>
                  </a:solidFill>
                  <a:latin typeface="Montserrat" panose="00000500000000000000" pitchFamily="2" charset="0"/>
                </a:rPr>
                <a:t>35%</a:t>
              </a:r>
            </a:p>
          </p:txBody>
        </p:sp>
      </p:grpSp>
      <p:grpSp>
        <p:nvGrpSpPr>
          <p:cNvPr id="147" name="Grupo 146">
            <a:extLst>
              <a:ext uri="{FF2B5EF4-FFF2-40B4-BE49-F238E27FC236}">
                <a16:creationId xmlns:a16="http://schemas.microsoft.com/office/drawing/2014/main" xmlns="" id="{8B583B39-CB04-4928-BAF5-714409BA94AB}"/>
              </a:ext>
            </a:extLst>
          </p:cNvPr>
          <p:cNvGrpSpPr/>
          <p:nvPr/>
        </p:nvGrpSpPr>
        <p:grpSpPr>
          <a:xfrm>
            <a:off x="5263748" y="2024254"/>
            <a:ext cx="610597" cy="540000"/>
            <a:chOff x="10407980" y="6177107"/>
            <a:chExt cx="610597" cy="540000"/>
          </a:xfrm>
        </p:grpSpPr>
        <p:sp>
          <p:nvSpPr>
            <p:cNvPr id="148" name="Elipse 147"/>
            <p:cNvSpPr/>
            <p:nvPr/>
          </p:nvSpPr>
          <p:spPr>
            <a:xfrm flipV="1">
              <a:off x="10410903" y="6177107"/>
              <a:ext cx="557124" cy="540000"/>
            </a:xfrm>
            <a:prstGeom prst="ellipse">
              <a:avLst/>
            </a:prstGeom>
            <a:ln w="3175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hangingPunct="1">
                <a:defRPr/>
              </a:pPr>
              <a:endParaRPr lang="es-ES_tradnl" sz="1400" kern="1200">
                <a:solidFill>
                  <a:prstClr val="black"/>
                </a:solidFill>
              </a:endParaRPr>
            </a:p>
          </p:txBody>
        </p:sp>
        <p:sp>
          <p:nvSpPr>
            <p:cNvPr id="149" name="Rectángulo 148"/>
            <p:cNvSpPr/>
            <p:nvPr/>
          </p:nvSpPr>
          <p:spPr>
            <a:xfrm>
              <a:off x="10407980" y="6291434"/>
              <a:ext cx="610597" cy="3231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hangingPunct="1">
                <a:buClr>
                  <a:srgbClr val="0F6FC6"/>
                </a:buClr>
                <a:buSzPct val="120000"/>
                <a:defRPr/>
              </a:pPr>
              <a:r>
                <a:rPr lang="es-ES" sz="1500" b="1" kern="1200">
                  <a:solidFill>
                    <a:schemeClr val="tx1"/>
                  </a:solidFill>
                  <a:latin typeface="Montserrat" panose="00000500000000000000" pitchFamily="2" charset="0"/>
                </a:rPr>
                <a:t>43%</a:t>
              </a:r>
            </a:p>
          </p:txBody>
        </p:sp>
      </p:grpSp>
      <p:grpSp>
        <p:nvGrpSpPr>
          <p:cNvPr id="150" name="Grupo 149">
            <a:extLst>
              <a:ext uri="{FF2B5EF4-FFF2-40B4-BE49-F238E27FC236}">
                <a16:creationId xmlns:a16="http://schemas.microsoft.com/office/drawing/2014/main" xmlns="" id="{99798E4E-357D-4F11-A3F2-905C468F547C}"/>
              </a:ext>
            </a:extLst>
          </p:cNvPr>
          <p:cNvGrpSpPr/>
          <p:nvPr/>
        </p:nvGrpSpPr>
        <p:grpSpPr>
          <a:xfrm>
            <a:off x="6161395" y="2017830"/>
            <a:ext cx="625188" cy="540000"/>
            <a:chOff x="11566596" y="6155459"/>
            <a:chExt cx="625188" cy="540000"/>
          </a:xfrm>
        </p:grpSpPr>
        <p:sp>
          <p:nvSpPr>
            <p:cNvPr id="151" name="Elipse 150"/>
            <p:cNvSpPr/>
            <p:nvPr/>
          </p:nvSpPr>
          <p:spPr>
            <a:xfrm flipV="1">
              <a:off x="11566596" y="6155459"/>
              <a:ext cx="557124" cy="540000"/>
            </a:xfrm>
            <a:prstGeom prst="ellipse">
              <a:avLst/>
            </a:prstGeom>
            <a:ln w="3175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hangingPunct="1">
                <a:defRPr/>
              </a:pPr>
              <a:endParaRPr lang="es-ES_tradnl" sz="1400" kern="1200">
                <a:solidFill>
                  <a:prstClr val="black"/>
                </a:solidFill>
              </a:endParaRPr>
            </a:p>
          </p:txBody>
        </p:sp>
        <p:sp>
          <p:nvSpPr>
            <p:cNvPr id="152" name="Rectángulo 151"/>
            <p:cNvSpPr/>
            <p:nvPr/>
          </p:nvSpPr>
          <p:spPr>
            <a:xfrm>
              <a:off x="11581187" y="6279754"/>
              <a:ext cx="610597" cy="3231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hangingPunct="1">
                <a:buClr>
                  <a:srgbClr val="0F6FC6"/>
                </a:buClr>
                <a:buSzPct val="120000"/>
                <a:defRPr/>
              </a:pPr>
              <a:r>
                <a:rPr lang="es-ES" sz="1500" b="1" kern="1200">
                  <a:solidFill>
                    <a:schemeClr val="tx1"/>
                  </a:solidFill>
                  <a:latin typeface="Montserrat" panose="00000500000000000000" pitchFamily="2" charset="0"/>
                </a:rPr>
                <a:t>51%</a:t>
              </a:r>
            </a:p>
          </p:txBody>
        </p:sp>
      </p:grpSp>
      <p:sp>
        <p:nvSpPr>
          <p:cNvPr id="153" name="CuadroTexto 152">
            <a:extLst>
              <a:ext uri="{FF2B5EF4-FFF2-40B4-BE49-F238E27FC236}">
                <a16:creationId xmlns:a16="http://schemas.microsoft.com/office/drawing/2014/main" xmlns="" id="{A6B590B4-51E6-4E3B-B922-34F7400C78B3}"/>
              </a:ext>
            </a:extLst>
          </p:cNvPr>
          <p:cNvSpPr txBox="1"/>
          <p:nvPr/>
        </p:nvSpPr>
        <p:spPr>
          <a:xfrm>
            <a:off x="10968595" y="2124271"/>
            <a:ext cx="72327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MX" sz="1600" b="1">
                <a:solidFill>
                  <a:schemeClr val="accent2"/>
                </a:solidFill>
                <a:latin typeface="Montserrat" panose="00000500000000000000" pitchFamily="2" charset="0"/>
              </a:rPr>
              <a:t>100%</a:t>
            </a:r>
          </a:p>
        </p:txBody>
      </p:sp>
      <p:sp>
        <p:nvSpPr>
          <p:cNvPr id="154" name="CuadroTexto 153"/>
          <p:cNvSpPr txBox="1"/>
          <p:nvPr/>
        </p:nvSpPr>
        <p:spPr>
          <a:xfrm>
            <a:off x="5249401" y="2667589"/>
            <a:ext cx="680949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 hangingPunct="1">
              <a:defRPr/>
            </a:pPr>
            <a:r>
              <a:rPr lang="es-MX" sz="1400" kern="1200">
                <a:solidFill>
                  <a:schemeClr val="tx1"/>
                </a:solidFill>
                <a:latin typeface="Montserrat" panose="00000500000000000000" pitchFamily="2" charset="0"/>
              </a:rPr>
              <a:t>2018</a:t>
            </a:r>
          </a:p>
        </p:txBody>
      </p:sp>
      <p:sp>
        <p:nvSpPr>
          <p:cNvPr id="155" name="CuadroTexto 154"/>
          <p:cNvSpPr txBox="1"/>
          <p:nvPr/>
        </p:nvSpPr>
        <p:spPr>
          <a:xfrm>
            <a:off x="6136297" y="2682814"/>
            <a:ext cx="680949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 hangingPunct="1">
              <a:defRPr/>
            </a:pPr>
            <a:r>
              <a:rPr lang="es-MX" sz="1400" kern="1200">
                <a:solidFill>
                  <a:schemeClr val="tx1"/>
                </a:solidFill>
                <a:latin typeface="Montserrat" panose="00000500000000000000" pitchFamily="2" charset="0"/>
              </a:rPr>
              <a:t>2019</a:t>
            </a:r>
          </a:p>
        </p:txBody>
      </p:sp>
      <p:sp>
        <p:nvSpPr>
          <p:cNvPr id="156" name="CuadroTexto 155"/>
          <p:cNvSpPr txBox="1"/>
          <p:nvPr/>
        </p:nvSpPr>
        <p:spPr>
          <a:xfrm>
            <a:off x="4533054" y="2657014"/>
            <a:ext cx="680949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 hangingPunct="1">
              <a:defRPr/>
            </a:pPr>
            <a:r>
              <a:rPr lang="es-MX" sz="1400" kern="1200">
                <a:solidFill>
                  <a:schemeClr val="tx1"/>
                </a:solidFill>
                <a:latin typeface="Montserrat" panose="00000500000000000000" pitchFamily="2" charset="0"/>
              </a:rPr>
              <a:t>2017</a:t>
            </a:r>
          </a:p>
        </p:txBody>
      </p:sp>
      <p:sp>
        <p:nvSpPr>
          <p:cNvPr id="157" name="Elipse 156"/>
          <p:cNvSpPr/>
          <p:nvPr/>
        </p:nvSpPr>
        <p:spPr>
          <a:xfrm flipV="1">
            <a:off x="8848099" y="2063935"/>
            <a:ext cx="557124" cy="540000"/>
          </a:xfrm>
          <a:prstGeom prst="ellipse">
            <a:avLst/>
          </a:prstGeom>
          <a:ln w="31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hangingPunct="1">
              <a:defRPr/>
            </a:pPr>
            <a:endParaRPr lang="es-ES_tradnl" sz="1400" kern="1200">
              <a:solidFill>
                <a:prstClr val="black"/>
              </a:solidFill>
            </a:endParaRPr>
          </a:p>
        </p:txBody>
      </p:sp>
      <p:sp>
        <p:nvSpPr>
          <p:cNvPr id="158" name="Rectángulo 157"/>
          <p:cNvSpPr/>
          <p:nvPr/>
        </p:nvSpPr>
        <p:spPr>
          <a:xfrm>
            <a:off x="8838361" y="2165656"/>
            <a:ext cx="610597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1">
              <a:buClr>
                <a:srgbClr val="0F6FC6"/>
              </a:buClr>
              <a:buSzPct val="120000"/>
              <a:defRPr/>
            </a:pPr>
            <a:r>
              <a:rPr lang="es-ES" sz="1500" b="1" kern="1200">
                <a:solidFill>
                  <a:schemeClr val="tx1"/>
                </a:solidFill>
                <a:latin typeface="Montserrat" panose="00000500000000000000" pitchFamily="2" charset="0"/>
              </a:rPr>
              <a:t>84%</a:t>
            </a:r>
          </a:p>
        </p:txBody>
      </p:sp>
      <p:sp>
        <p:nvSpPr>
          <p:cNvPr id="159" name="CuadroTexto 158"/>
          <p:cNvSpPr txBox="1"/>
          <p:nvPr/>
        </p:nvSpPr>
        <p:spPr>
          <a:xfrm>
            <a:off x="8700456" y="2636688"/>
            <a:ext cx="875131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 hangingPunct="1">
              <a:defRPr/>
            </a:pPr>
            <a:r>
              <a:rPr lang="es-MX" sz="1400" kern="1200">
                <a:solidFill>
                  <a:schemeClr val="tx1"/>
                </a:solidFill>
                <a:latin typeface="Montserrat" panose="00000500000000000000" pitchFamily="2" charset="0"/>
              </a:rPr>
              <a:t>Colima</a:t>
            </a:r>
          </a:p>
        </p:txBody>
      </p:sp>
      <p:sp>
        <p:nvSpPr>
          <p:cNvPr id="160" name="Rectángulo 159"/>
          <p:cNvSpPr/>
          <p:nvPr/>
        </p:nvSpPr>
        <p:spPr>
          <a:xfrm>
            <a:off x="210256" y="2153696"/>
            <a:ext cx="15306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600" b="1">
                <a:ln w="12700">
                  <a:noFill/>
                  <a:prstDash val="solid"/>
                </a:ln>
                <a:solidFill>
                  <a:schemeClr val="tx1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Montserrat" panose="00000500000000000000" pitchFamily="2" charset="0"/>
              </a:rPr>
              <a:t>Estados</a:t>
            </a:r>
          </a:p>
        </p:txBody>
      </p:sp>
    </p:spTree>
    <p:extLst>
      <p:ext uri="{BB962C8B-B14F-4D97-AF65-F5344CB8AC3E}">
        <p14:creationId xmlns:p14="http://schemas.microsoft.com/office/powerpoint/2010/main" val="1217449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ángulo: esquinas redondeadas 53">
            <a:extLst>
              <a:ext uri="{FF2B5EF4-FFF2-40B4-BE49-F238E27FC236}">
                <a16:creationId xmlns:a16="http://schemas.microsoft.com/office/drawing/2014/main" xmlns="" id="{39748FCE-A7D1-4EC9-9D98-BF55563374B7}"/>
              </a:ext>
            </a:extLst>
          </p:cNvPr>
          <p:cNvSpPr/>
          <p:nvPr/>
        </p:nvSpPr>
        <p:spPr>
          <a:xfrm>
            <a:off x="238552" y="5743576"/>
            <a:ext cx="1594455" cy="739070"/>
          </a:xfrm>
          <a:prstGeom prst="roundRect">
            <a:avLst/>
          </a:prstGeom>
          <a:ln w="38100">
            <a:solidFill>
              <a:schemeClr val="accent2">
                <a:lumMod val="40000"/>
                <a:lumOff val="60000"/>
              </a:schemeClr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hangingPunct="1">
              <a:defRPr/>
            </a:pPr>
            <a:endParaRPr lang="es-MX" sz="753" kern="1200">
              <a:solidFill>
                <a:prstClr val="black"/>
              </a:solidFill>
            </a:endParaRPr>
          </a:p>
        </p:txBody>
      </p:sp>
      <p:sp>
        <p:nvSpPr>
          <p:cNvPr id="56" name="Rectángulo: esquinas redondeadas 53">
            <a:extLst>
              <a:ext uri="{FF2B5EF4-FFF2-40B4-BE49-F238E27FC236}">
                <a16:creationId xmlns:a16="http://schemas.microsoft.com/office/drawing/2014/main" xmlns="" id="{17AB10C8-5870-4EAA-BD63-826034D96955}"/>
              </a:ext>
            </a:extLst>
          </p:cNvPr>
          <p:cNvSpPr/>
          <p:nvPr/>
        </p:nvSpPr>
        <p:spPr>
          <a:xfrm>
            <a:off x="238552" y="4672895"/>
            <a:ext cx="1639674" cy="739070"/>
          </a:xfrm>
          <a:prstGeom prst="roundRect">
            <a:avLst/>
          </a:prstGeom>
          <a:ln w="38100">
            <a:solidFill>
              <a:schemeClr val="accent2">
                <a:lumMod val="40000"/>
                <a:lumOff val="60000"/>
              </a:schemeClr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hangingPunct="1">
              <a:defRPr/>
            </a:pPr>
            <a:endParaRPr lang="es-MX" sz="753" kern="1200">
              <a:solidFill>
                <a:prstClr val="black"/>
              </a:solidFill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1919536" y="980728"/>
            <a:ext cx="10150861" cy="3110464"/>
            <a:chOff x="2384270" y="1463506"/>
            <a:chExt cx="10088192" cy="5105524"/>
          </a:xfrm>
        </p:grpSpPr>
        <p:graphicFrame>
          <p:nvGraphicFramePr>
            <p:cNvPr id="10" name="Gráfico 9"/>
            <p:cNvGraphicFramePr>
              <a:graphicFrameLocks/>
            </p:cNvGraphicFramePr>
            <p:nvPr/>
          </p:nvGraphicFramePr>
          <p:xfrm>
            <a:off x="2384270" y="1482058"/>
            <a:ext cx="10088192" cy="508697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4" name="Rectángulo 13"/>
            <p:cNvSpPr/>
            <p:nvPr/>
          </p:nvSpPr>
          <p:spPr>
            <a:xfrm>
              <a:off x="2489123" y="1463506"/>
              <a:ext cx="379479" cy="4041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133</a:t>
              </a:r>
            </a:p>
          </p:txBody>
        </p:sp>
        <p:sp>
          <p:nvSpPr>
            <p:cNvPr id="15" name="Rectángulo 14"/>
            <p:cNvSpPr/>
            <p:nvPr/>
          </p:nvSpPr>
          <p:spPr>
            <a:xfrm>
              <a:off x="2890664" y="1853415"/>
              <a:ext cx="379479" cy="4041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110</a:t>
              </a:r>
            </a:p>
          </p:txBody>
        </p:sp>
        <p:sp>
          <p:nvSpPr>
            <p:cNvPr id="16" name="Rectángulo 15"/>
            <p:cNvSpPr/>
            <p:nvPr/>
          </p:nvSpPr>
          <p:spPr>
            <a:xfrm>
              <a:off x="3212732" y="2012921"/>
              <a:ext cx="389037" cy="4167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101</a:t>
              </a:r>
            </a:p>
          </p:txBody>
        </p:sp>
        <p:sp>
          <p:nvSpPr>
            <p:cNvPr id="17" name="Rectángulo 16"/>
            <p:cNvSpPr/>
            <p:nvPr/>
          </p:nvSpPr>
          <p:spPr>
            <a:xfrm>
              <a:off x="3608569" y="2097209"/>
              <a:ext cx="335937" cy="4041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95</a:t>
              </a:r>
            </a:p>
          </p:txBody>
        </p:sp>
        <p:sp>
          <p:nvSpPr>
            <p:cNvPr id="18" name="Rectángulo 17"/>
            <p:cNvSpPr/>
            <p:nvPr/>
          </p:nvSpPr>
          <p:spPr>
            <a:xfrm>
              <a:off x="3996396" y="2136747"/>
              <a:ext cx="314161" cy="4041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91</a:t>
              </a:r>
            </a:p>
          </p:txBody>
        </p:sp>
        <p:sp>
          <p:nvSpPr>
            <p:cNvPr id="19" name="Rectángulo 18"/>
            <p:cNvSpPr/>
            <p:nvPr/>
          </p:nvSpPr>
          <p:spPr>
            <a:xfrm>
              <a:off x="4358537" y="2160603"/>
              <a:ext cx="320534" cy="4167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fontAlgn="b" hangingPunct="1">
                <a:defRPr/>
              </a:pPr>
              <a:r>
                <a:rPr lang="es-MX" sz="1050" kern="1200">
                  <a:latin typeface="Calibri" panose="020F0502020204030204" pitchFamily="34" charset="0"/>
                </a:rPr>
                <a:t>89</a:t>
              </a:r>
            </a:p>
          </p:txBody>
        </p:sp>
        <p:sp>
          <p:nvSpPr>
            <p:cNvPr id="20" name="Rectángulo 19"/>
            <p:cNvSpPr/>
            <p:nvPr/>
          </p:nvSpPr>
          <p:spPr>
            <a:xfrm>
              <a:off x="4709739" y="2300705"/>
              <a:ext cx="320534" cy="4167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85</a:t>
              </a:r>
            </a:p>
          </p:txBody>
        </p:sp>
        <p:sp>
          <p:nvSpPr>
            <p:cNvPr id="21" name="Rectángulo 20"/>
            <p:cNvSpPr/>
            <p:nvPr/>
          </p:nvSpPr>
          <p:spPr>
            <a:xfrm>
              <a:off x="5007826" y="2272340"/>
              <a:ext cx="376544" cy="4041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84</a:t>
              </a:r>
            </a:p>
          </p:txBody>
        </p:sp>
        <p:sp>
          <p:nvSpPr>
            <p:cNvPr id="22" name="Rectángulo 21"/>
            <p:cNvSpPr/>
            <p:nvPr/>
          </p:nvSpPr>
          <p:spPr>
            <a:xfrm>
              <a:off x="5447204" y="2363806"/>
              <a:ext cx="314161" cy="4041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82</a:t>
              </a:r>
            </a:p>
          </p:txBody>
        </p:sp>
        <p:sp>
          <p:nvSpPr>
            <p:cNvPr id="23" name="Rectángulo 22"/>
            <p:cNvSpPr/>
            <p:nvPr/>
          </p:nvSpPr>
          <p:spPr>
            <a:xfrm>
              <a:off x="5801301" y="2416610"/>
              <a:ext cx="314161" cy="4041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77</a:t>
              </a:r>
            </a:p>
          </p:txBody>
        </p:sp>
        <p:sp>
          <p:nvSpPr>
            <p:cNvPr id="24" name="Rectángulo 23"/>
            <p:cNvSpPr/>
            <p:nvPr/>
          </p:nvSpPr>
          <p:spPr>
            <a:xfrm>
              <a:off x="6115463" y="2474413"/>
              <a:ext cx="369821" cy="4041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75</a:t>
              </a:r>
            </a:p>
          </p:txBody>
        </p:sp>
        <p:sp>
          <p:nvSpPr>
            <p:cNvPr id="25" name="Rectángulo 24"/>
            <p:cNvSpPr/>
            <p:nvPr/>
          </p:nvSpPr>
          <p:spPr>
            <a:xfrm>
              <a:off x="6546827" y="2501357"/>
              <a:ext cx="314161" cy="4041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71</a:t>
              </a:r>
            </a:p>
          </p:txBody>
        </p:sp>
        <p:sp>
          <p:nvSpPr>
            <p:cNvPr id="26" name="Rectángulo 25"/>
            <p:cNvSpPr/>
            <p:nvPr/>
          </p:nvSpPr>
          <p:spPr>
            <a:xfrm>
              <a:off x="6900924" y="2645589"/>
              <a:ext cx="314161" cy="4041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62</a:t>
              </a:r>
            </a:p>
          </p:txBody>
        </p:sp>
        <p:sp>
          <p:nvSpPr>
            <p:cNvPr id="27" name="Rectángulo 26"/>
            <p:cNvSpPr/>
            <p:nvPr/>
          </p:nvSpPr>
          <p:spPr>
            <a:xfrm>
              <a:off x="7256311" y="2709323"/>
              <a:ext cx="314161" cy="4041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61</a:t>
              </a:r>
            </a:p>
          </p:txBody>
        </p:sp>
        <p:sp>
          <p:nvSpPr>
            <p:cNvPr id="28" name="Rectángulo 27"/>
            <p:cNvSpPr/>
            <p:nvPr/>
          </p:nvSpPr>
          <p:spPr>
            <a:xfrm>
              <a:off x="7590790" y="2783928"/>
              <a:ext cx="369822" cy="4041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58</a:t>
              </a:r>
            </a:p>
          </p:txBody>
        </p:sp>
        <p:sp>
          <p:nvSpPr>
            <p:cNvPr id="29" name="Rectángulo 28"/>
            <p:cNvSpPr/>
            <p:nvPr/>
          </p:nvSpPr>
          <p:spPr>
            <a:xfrm>
              <a:off x="7963617" y="2832022"/>
              <a:ext cx="320534" cy="4167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fontAlgn="b" hangingPunct="1">
                <a:defRPr/>
              </a:pPr>
              <a:r>
                <a:rPr lang="es-MX" sz="1050" kern="1200">
                  <a:latin typeface="Calibri" panose="020F0502020204030204" pitchFamily="34" charset="0"/>
                </a:rPr>
                <a:t>53</a:t>
              </a:r>
            </a:p>
          </p:txBody>
        </p:sp>
        <p:sp>
          <p:nvSpPr>
            <p:cNvPr id="30" name="Rectángulo 29"/>
            <p:cNvSpPr/>
            <p:nvPr/>
          </p:nvSpPr>
          <p:spPr>
            <a:xfrm>
              <a:off x="8341761" y="2919322"/>
              <a:ext cx="320534" cy="4167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50</a:t>
              </a:r>
            </a:p>
          </p:txBody>
        </p:sp>
        <p:sp>
          <p:nvSpPr>
            <p:cNvPr id="31" name="Rectángulo 30"/>
            <p:cNvSpPr/>
            <p:nvPr/>
          </p:nvSpPr>
          <p:spPr>
            <a:xfrm>
              <a:off x="8708967" y="3248793"/>
              <a:ext cx="314161" cy="4041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32</a:t>
              </a:r>
            </a:p>
          </p:txBody>
        </p:sp>
        <p:sp>
          <p:nvSpPr>
            <p:cNvPr id="32" name="Rectángulo 31"/>
            <p:cNvSpPr/>
            <p:nvPr/>
          </p:nvSpPr>
          <p:spPr>
            <a:xfrm>
              <a:off x="9075261" y="3338942"/>
              <a:ext cx="314161" cy="4041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25</a:t>
              </a:r>
            </a:p>
          </p:txBody>
        </p:sp>
        <p:sp>
          <p:nvSpPr>
            <p:cNvPr id="33" name="Rectángulo 32"/>
            <p:cNvSpPr/>
            <p:nvPr/>
          </p:nvSpPr>
          <p:spPr>
            <a:xfrm>
              <a:off x="9428690" y="3424006"/>
              <a:ext cx="314161" cy="4041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21</a:t>
              </a:r>
            </a:p>
          </p:txBody>
        </p:sp>
        <p:sp>
          <p:nvSpPr>
            <p:cNvPr id="34" name="Rectángulo 33"/>
            <p:cNvSpPr/>
            <p:nvPr/>
          </p:nvSpPr>
          <p:spPr>
            <a:xfrm>
              <a:off x="9808590" y="3404750"/>
              <a:ext cx="314161" cy="4041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21</a:t>
              </a:r>
            </a:p>
          </p:txBody>
        </p:sp>
        <p:sp>
          <p:nvSpPr>
            <p:cNvPr id="35" name="Rectángulo 34"/>
            <p:cNvSpPr/>
            <p:nvPr/>
          </p:nvSpPr>
          <p:spPr>
            <a:xfrm>
              <a:off x="10163978" y="3446920"/>
              <a:ext cx="314161" cy="4041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17</a:t>
              </a:r>
            </a:p>
          </p:txBody>
        </p:sp>
        <p:sp>
          <p:nvSpPr>
            <p:cNvPr id="36" name="Rectángulo 35"/>
            <p:cNvSpPr/>
            <p:nvPr/>
          </p:nvSpPr>
          <p:spPr>
            <a:xfrm>
              <a:off x="10554480" y="3604750"/>
              <a:ext cx="248844" cy="4041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9</a:t>
              </a:r>
            </a:p>
          </p:txBody>
        </p:sp>
        <p:sp>
          <p:nvSpPr>
            <p:cNvPr id="37" name="Rectángulo 36"/>
            <p:cNvSpPr/>
            <p:nvPr/>
          </p:nvSpPr>
          <p:spPr>
            <a:xfrm>
              <a:off x="10919307" y="3626079"/>
              <a:ext cx="252030" cy="4167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8</a:t>
              </a:r>
            </a:p>
          </p:txBody>
        </p:sp>
        <p:sp>
          <p:nvSpPr>
            <p:cNvPr id="38" name="Rectángulo 37"/>
            <p:cNvSpPr/>
            <p:nvPr/>
          </p:nvSpPr>
          <p:spPr>
            <a:xfrm>
              <a:off x="11297846" y="3678310"/>
              <a:ext cx="252030" cy="4167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3</a:t>
              </a:r>
            </a:p>
          </p:txBody>
        </p:sp>
        <p:sp>
          <p:nvSpPr>
            <p:cNvPr id="39" name="Rectángulo 38"/>
            <p:cNvSpPr/>
            <p:nvPr/>
          </p:nvSpPr>
          <p:spPr>
            <a:xfrm>
              <a:off x="11655523" y="3725297"/>
              <a:ext cx="252030" cy="4167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2</a:t>
              </a:r>
            </a:p>
          </p:txBody>
        </p:sp>
        <p:sp>
          <p:nvSpPr>
            <p:cNvPr id="42" name="Rectángulo 41"/>
            <p:cNvSpPr/>
            <p:nvPr/>
          </p:nvSpPr>
          <p:spPr>
            <a:xfrm>
              <a:off x="12012648" y="3765069"/>
              <a:ext cx="248844" cy="4041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fontAlgn="b" hangingPunct="1">
                <a:defRPr/>
              </a:pPr>
              <a:r>
                <a:rPr lang="es-MX" sz="1000" kern="1200">
                  <a:latin typeface="Calibri" panose="020F0502020204030204" pitchFamily="34" charset="0"/>
                </a:rPr>
                <a:t>1</a:t>
              </a:r>
            </a:p>
          </p:txBody>
        </p:sp>
      </p:grpSp>
      <p:sp>
        <p:nvSpPr>
          <p:cNvPr id="46" name="Rectángulo: esquinas redondeadas 53"/>
          <p:cNvSpPr/>
          <p:nvPr/>
        </p:nvSpPr>
        <p:spPr>
          <a:xfrm>
            <a:off x="215944" y="1753218"/>
            <a:ext cx="1639674" cy="739070"/>
          </a:xfrm>
          <a:prstGeom prst="roundRect">
            <a:avLst/>
          </a:prstGeom>
          <a:ln w="38100">
            <a:solidFill>
              <a:schemeClr val="accent2">
                <a:lumMod val="40000"/>
                <a:lumOff val="60000"/>
              </a:schemeClr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hangingPunct="1">
              <a:defRPr/>
            </a:pPr>
            <a:endParaRPr lang="es-MX" sz="753" kern="1200">
              <a:solidFill>
                <a:prstClr val="black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68054"/>
            <a:ext cx="10515600" cy="687611"/>
          </a:xfrm>
        </p:spPr>
        <p:txBody>
          <a:bodyPr>
            <a:normAutofit/>
          </a:bodyPr>
          <a:lstStyle/>
          <a:p>
            <a:r>
              <a:rPr lang="es-MX" sz="3612" b="1">
                <a:solidFill>
                  <a:schemeClr val="accent2"/>
                </a:solidFill>
              </a:rPr>
              <a:t>Compromisos cumplidos</a:t>
            </a:r>
          </a:p>
        </p:txBody>
      </p:sp>
      <p:sp>
        <p:nvSpPr>
          <p:cNvPr id="45" name="Rectángulo 44"/>
          <p:cNvSpPr/>
          <p:nvPr/>
        </p:nvSpPr>
        <p:spPr>
          <a:xfrm>
            <a:off x="123713" y="1709866"/>
            <a:ext cx="1828025" cy="787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1">
              <a:defRPr/>
            </a:pPr>
            <a:r>
              <a:rPr lang="es-MX" sz="1505" b="1" kern="1200">
                <a:solidFill>
                  <a:srgbClr val="009DD9"/>
                </a:solidFill>
              </a:rPr>
              <a:t>2,685</a:t>
            </a:r>
          </a:p>
          <a:p>
            <a:pPr algn="ctr" hangingPunct="1">
              <a:defRPr/>
            </a:pPr>
            <a:r>
              <a:rPr lang="es-MX" sz="1505" kern="1200">
                <a:solidFill>
                  <a:prstClr val="black"/>
                </a:solidFill>
              </a:rPr>
              <a:t>Compromisos</a:t>
            </a:r>
          </a:p>
          <a:p>
            <a:pPr algn="ctr" hangingPunct="1">
              <a:defRPr/>
            </a:pPr>
            <a:r>
              <a:rPr lang="es-MX" sz="1505" kern="1200">
                <a:solidFill>
                  <a:prstClr val="black"/>
                </a:solidFill>
              </a:rPr>
              <a:t>establecidos</a:t>
            </a:r>
          </a:p>
        </p:txBody>
      </p:sp>
      <p:sp>
        <p:nvSpPr>
          <p:cNvPr id="47" name="Rectángulo: esquinas redondeadas 53"/>
          <p:cNvSpPr/>
          <p:nvPr/>
        </p:nvSpPr>
        <p:spPr>
          <a:xfrm>
            <a:off x="261162" y="2819967"/>
            <a:ext cx="1594455" cy="739070"/>
          </a:xfrm>
          <a:prstGeom prst="roundRect">
            <a:avLst/>
          </a:prstGeom>
          <a:ln w="38100">
            <a:solidFill>
              <a:schemeClr val="accent2">
                <a:lumMod val="40000"/>
                <a:lumOff val="60000"/>
              </a:schemeClr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hangingPunct="1">
              <a:defRPr/>
            </a:pPr>
            <a:endParaRPr lang="es-MX" sz="753" kern="1200">
              <a:solidFill>
                <a:prstClr val="black"/>
              </a:solidFill>
            </a:endParaRPr>
          </a:p>
        </p:txBody>
      </p:sp>
      <p:sp>
        <p:nvSpPr>
          <p:cNvPr id="48" name="Rectángulo 47"/>
          <p:cNvSpPr/>
          <p:nvPr/>
        </p:nvSpPr>
        <p:spPr>
          <a:xfrm>
            <a:off x="293504" y="2833613"/>
            <a:ext cx="1442411" cy="717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1">
              <a:defRPr/>
            </a:pPr>
            <a:r>
              <a:rPr lang="es-MX" sz="1355" b="1" kern="1200">
                <a:solidFill>
                  <a:srgbClr val="009DD9"/>
                </a:solidFill>
              </a:rPr>
              <a:t>1,622</a:t>
            </a:r>
          </a:p>
          <a:p>
            <a:pPr algn="ctr" hangingPunct="1">
              <a:defRPr/>
            </a:pPr>
            <a:r>
              <a:rPr lang="es-MX" sz="1355" kern="1200">
                <a:solidFill>
                  <a:prstClr val="black"/>
                </a:solidFill>
              </a:rPr>
              <a:t>Compromisos</a:t>
            </a:r>
          </a:p>
          <a:p>
            <a:pPr algn="ctr" hangingPunct="1">
              <a:defRPr/>
            </a:pPr>
            <a:r>
              <a:rPr lang="es-MX" sz="1355" kern="1200">
                <a:solidFill>
                  <a:prstClr val="black"/>
                </a:solidFill>
              </a:rPr>
              <a:t>cumplidos</a:t>
            </a:r>
          </a:p>
        </p:txBody>
      </p:sp>
      <p:pic>
        <p:nvPicPr>
          <p:cNvPr id="58" name="Imagen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91" y="3327057"/>
            <a:ext cx="339667" cy="339667"/>
          </a:xfrm>
          <a:prstGeom prst="rect">
            <a:avLst/>
          </a:prstGeom>
        </p:spPr>
      </p:pic>
      <p:pic>
        <p:nvPicPr>
          <p:cNvPr id="60" name="Imagen 5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897" y="2226026"/>
            <a:ext cx="444773" cy="444773"/>
          </a:xfrm>
          <a:prstGeom prst="rect">
            <a:avLst/>
          </a:prstGeom>
        </p:spPr>
      </p:pic>
      <p:sp>
        <p:nvSpPr>
          <p:cNvPr id="51" name="Rectángulo 50">
            <a:extLst>
              <a:ext uri="{FF2B5EF4-FFF2-40B4-BE49-F238E27FC236}">
                <a16:creationId xmlns:a16="http://schemas.microsoft.com/office/drawing/2014/main" xmlns="" id="{8CAC82F2-30E1-4A8E-A8A6-8705D4F07C92}"/>
              </a:ext>
            </a:extLst>
          </p:cNvPr>
          <p:cNvSpPr/>
          <p:nvPr/>
        </p:nvSpPr>
        <p:spPr>
          <a:xfrm>
            <a:off x="304651" y="4624012"/>
            <a:ext cx="1462260" cy="7871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hangingPunct="1">
              <a:defRPr/>
            </a:pPr>
            <a:r>
              <a:rPr lang="es-MX" sz="1505" b="1" kern="1200">
                <a:solidFill>
                  <a:srgbClr val="009DD9"/>
                </a:solidFill>
              </a:rPr>
              <a:t>1,405</a:t>
            </a:r>
          </a:p>
          <a:p>
            <a:pPr algn="ctr" hangingPunct="1">
              <a:defRPr/>
            </a:pPr>
            <a:r>
              <a:rPr lang="es-MX" sz="1505" kern="1200">
                <a:solidFill>
                  <a:prstClr val="black"/>
                </a:solidFill>
              </a:rPr>
              <a:t>Compromisos</a:t>
            </a:r>
          </a:p>
          <a:p>
            <a:pPr algn="ctr" hangingPunct="1">
              <a:defRPr/>
            </a:pPr>
            <a:r>
              <a:rPr lang="es-MX" sz="1505" kern="1200">
                <a:solidFill>
                  <a:prstClr val="black"/>
                </a:solidFill>
              </a:rPr>
              <a:t>establecidos</a:t>
            </a:r>
          </a:p>
        </p:txBody>
      </p:sp>
      <p:pic>
        <p:nvPicPr>
          <p:cNvPr id="53" name="Imagen 52">
            <a:extLst>
              <a:ext uri="{FF2B5EF4-FFF2-40B4-BE49-F238E27FC236}">
                <a16:creationId xmlns:a16="http://schemas.microsoft.com/office/drawing/2014/main" xmlns="" id="{95C4F31A-191E-45A6-8DE2-2B1D5704EA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080" y="6259859"/>
            <a:ext cx="339667" cy="339667"/>
          </a:xfrm>
          <a:prstGeom prst="rect">
            <a:avLst/>
          </a:prstGeom>
        </p:spPr>
      </p:pic>
      <p:pic>
        <p:nvPicPr>
          <p:cNvPr id="54" name="Imagen 53">
            <a:extLst>
              <a:ext uri="{FF2B5EF4-FFF2-40B4-BE49-F238E27FC236}">
                <a16:creationId xmlns:a16="http://schemas.microsoft.com/office/drawing/2014/main" xmlns="" id="{2C8575E6-0773-4139-B766-80721BED0C6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4528" y="5128543"/>
            <a:ext cx="444773" cy="444773"/>
          </a:xfrm>
          <a:prstGeom prst="rect">
            <a:avLst/>
          </a:prstGeom>
        </p:spPr>
      </p:pic>
      <p:sp>
        <p:nvSpPr>
          <p:cNvPr id="55" name="Rectángulo 54">
            <a:extLst>
              <a:ext uri="{FF2B5EF4-FFF2-40B4-BE49-F238E27FC236}">
                <a16:creationId xmlns:a16="http://schemas.microsoft.com/office/drawing/2014/main" xmlns="" id="{CF2510D4-76C9-4031-911C-2BE6D1CAE113}"/>
              </a:ext>
            </a:extLst>
          </p:cNvPr>
          <p:cNvSpPr/>
          <p:nvPr/>
        </p:nvSpPr>
        <p:spPr>
          <a:xfrm>
            <a:off x="275866" y="5734927"/>
            <a:ext cx="1477686" cy="717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1">
              <a:defRPr/>
            </a:pPr>
            <a:r>
              <a:rPr lang="es-MX" sz="1355" b="1" kern="1200">
                <a:solidFill>
                  <a:srgbClr val="009DD9"/>
                </a:solidFill>
              </a:rPr>
              <a:t>276</a:t>
            </a:r>
          </a:p>
          <a:p>
            <a:pPr algn="ctr" hangingPunct="1">
              <a:defRPr/>
            </a:pPr>
            <a:r>
              <a:rPr lang="es-MX" sz="1355" kern="1200">
                <a:solidFill>
                  <a:prstClr val="black"/>
                </a:solidFill>
              </a:rPr>
              <a:t>Compromisos</a:t>
            </a:r>
          </a:p>
          <a:p>
            <a:pPr algn="ctr" hangingPunct="1">
              <a:defRPr/>
            </a:pPr>
            <a:r>
              <a:rPr lang="es-MX" sz="1355" kern="1200">
                <a:solidFill>
                  <a:prstClr val="black"/>
                </a:solidFill>
              </a:rPr>
              <a:t>cumplidos</a:t>
            </a: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xmlns="" id="{51E948A1-84F2-4EEA-AE1E-5B9A21F5B298}"/>
              </a:ext>
            </a:extLst>
          </p:cNvPr>
          <p:cNvSpPr/>
          <p:nvPr/>
        </p:nvSpPr>
        <p:spPr>
          <a:xfrm>
            <a:off x="208817" y="4247145"/>
            <a:ext cx="16578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1">
              <a:defRPr/>
            </a:pPr>
            <a:r>
              <a:rPr lang="es-MX" b="1" kern="1200">
                <a:solidFill>
                  <a:srgbClr val="0F6FC6"/>
                </a:solidFill>
              </a:rPr>
              <a:t>Municipios</a:t>
            </a:r>
            <a:endParaRPr lang="es-MX" kern="1200">
              <a:solidFill>
                <a:prstClr val="black"/>
              </a:solidFill>
            </a:endParaRP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xmlns="" id="{EF96F2B5-EBE0-4E1D-AAFE-97F78D0FF8F6}"/>
              </a:ext>
            </a:extLst>
          </p:cNvPr>
          <p:cNvSpPr/>
          <p:nvPr/>
        </p:nvSpPr>
        <p:spPr>
          <a:xfrm>
            <a:off x="255067" y="1354056"/>
            <a:ext cx="16578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1">
              <a:defRPr/>
            </a:pPr>
            <a:r>
              <a:rPr lang="es-MX" b="1" kern="1200">
                <a:solidFill>
                  <a:srgbClr val="0F6FC6"/>
                </a:solidFill>
              </a:rPr>
              <a:t>Estados</a:t>
            </a:r>
            <a:endParaRPr lang="es-MX" kern="1200">
              <a:solidFill>
                <a:prstClr val="black"/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2AED5F43-87DC-1E40-ACF4-0BBEF9B05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739B-ACC7-1A4E-906B-A9546BA1AB7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49" name="Grupo 48"/>
          <p:cNvGrpSpPr/>
          <p:nvPr/>
        </p:nvGrpSpPr>
        <p:grpSpPr>
          <a:xfrm>
            <a:off x="10344472" y="205275"/>
            <a:ext cx="1540260" cy="355905"/>
            <a:chOff x="10344472" y="205275"/>
            <a:chExt cx="1540260" cy="355905"/>
          </a:xfrm>
        </p:grpSpPr>
        <p:pic>
          <p:nvPicPr>
            <p:cNvPr id="50" name="Picture 6" descr="Resultado de imagen para observatorio nacional de mejora regulatoria">
              <a:extLst>
                <a:ext uri="{FF2B5EF4-FFF2-40B4-BE49-F238E27FC236}">
                  <a16:creationId xmlns:a16="http://schemas.microsoft.com/office/drawing/2014/main" xmlns="" id="{051DD543-23F9-42C9-A8B8-5CDCBF4C4796}"/>
                </a:ext>
              </a:extLst>
            </p:cNvPr>
            <p:cNvPicPr/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08568" y="236780"/>
              <a:ext cx="676164" cy="292896"/>
            </a:xfrm>
            <a:prstGeom prst="rect">
              <a:avLst/>
            </a:prstGeom>
            <a:noFill/>
          </p:spPr>
        </p:pic>
        <p:cxnSp>
          <p:nvCxnSpPr>
            <p:cNvPr id="52" name="Conector recto 51"/>
            <p:cNvCxnSpPr/>
            <p:nvPr/>
          </p:nvCxnSpPr>
          <p:spPr>
            <a:xfrm>
              <a:off x="11136560" y="205275"/>
              <a:ext cx="0" cy="355905"/>
            </a:xfrm>
            <a:prstGeom prst="line">
              <a:avLst/>
            </a:prstGeom>
            <a:ln w="3175">
              <a:solidFill>
                <a:schemeClr val="accent3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2" name="Imagen 6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44472" y="248058"/>
              <a:ext cx="631947" cy="298681"/>
            </a:xfrm>
            <a:prstGeom prst="rect">
              <a:avLst/>
            </a:prstGeom>
          </p:spPr>
        </p:pic>
      </p:grpSp>
      <p:graphicFrame>
        <p:nvGraphicFramePr>
          <p:cNvPr id="63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9395870"/>
              </p:ext>
            </p:extLst>
          </p:nvPr>
        </p:nvGraphicFramePr>
        <p:xfrm>
          <a:off x="1559496" y="3706129"/>
          <a:ext cx="10159782" cy="3151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720174465"/>
      </p:ext>
    </p:extLst>
  </p:cSld>
  <p:clrMapOvr>
    <a:masterClrMapping/>
  </p:clrMapOvr>
</p:sld>
</file>

<file path=ppt/theme/theme1.xml><?xml version="1.0" encoding="utf-8"?>
<a:theme xmlns:a="http://schemas.openxmlformats.org/drawingml/2006/main" name="3_Tema de Office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4551</TotalTime>
  <Words>1569</Words>
  <Application>Microsoft Office PowerPoint</Application>
  <PresentationFormat>Panorámica</PresentationFormat>
  <Paragraphs>329</Paragraphs>
  <Slides>11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Calibri</vt:lpstr>
      <vt:lpstr>Century Gothic</vt:lpstr>
      <vt:lpstr>Herculanum</vt:lpstr>
      <vt:lpstr>Montserrat</vt:lpstr>
      <vt:lpstr>Montserrat Medium</vt:lpstr>
      <vt:lpstr>Montserrat SemiBold</vt:lpstr>
      <vt:lpstr>3_Tema de Office</vt:lpstr>
      <vt:lpstr>Presentación de PowerPoint</vt:lpstr>
      <vt:lpstr>Indicador Subnacional de Mejora Regulatoria 2019</vt:lpstr>
      <vt:lpstr>Resultados Generales Estatales</vt:lpstr>
      <vt:lpstr>Resultados Generales Municipales</vt:lpstr>
      <vt:lpstr>Marco jurídico y Fortaleza institucional</vt:lpstr>
      <vt:lpstr>Resultados Herramientas</vt:lpstr>
      <vt:lpstr>Presentación de PowerPoint</vt:lpstr>
      <vt:lpstr>Conclusiones y principales resultados</vt:lpstr>
      <vt:lpstr>Compromisos cumplidos</vt:lpstr>
      <vt:lpstr>Siguientes pasos  Julio-Diciembre 2020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CGPE</dc:creator>
  <cp:lastModifiedBy>Administrador</cp:lastModifiedBy>
  <cp:revision>233</cp:revision>
  <cp:lastPrinted>2020-06-15T23:28:44Z</cp:lastPrinted>
  <dcterms:modified xsi:type="dcterms:W3CDTF">2020-06-22T23:17:10Z</dcterms:modified>
</cp:coreProperties>
</file>